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1" r:id="rId4"/>
  </p:sldMasterIdLst>
  <p:notesMasterIdLst>
    <p:notesMasterId r:id="rId22"/>
  </p:notesMasterIdLst>
  <p:handoutMasterIdLst>
    <p:handoutMasterId r:id="rId23"/>
  </p:handoutMasterIdLst>
  <p:sldIdLst>
    <p:sldId id="256" r:id="rId5"/>
    <p:sldId id="339" r:id="rId6"/>
    <p:sldId id="343" r:id="rId7"/>
    <p:sldId id="306" r:id="rId8"/>
    <p:sldId id="342" r:id="rId9"/>
    <p:sldId id="332" r:id="rId10"/>
    <p:sldId id="333" r:id="rId11"/>
    <p:sldId id="334" r:id="rId12"/>
    <p:sldId id="335" r:id="rId13"/>
    <p:sldId id="338" r:id="rId14"/>
    <p:sldId id="337" r:id="rId15"/>
    <p:sldId id="344" r:id="rId16"/>
    <p:sldId id="268" r:id="rId17"/>
    <p:sldId id="267" r:id="rId18"/>
    <p:sldId id="269" r:id="rId19"/>
    <p:sldId id="288" r:id="rId20"/>
    <p:sldId id="35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7544F364-95B3-48E2-BDC9-C1A00D322385}">
          <p14:sldIdLst>
            <p14:sldId id="256"/>
            <p14:sldId id="339"/>
            <p14:sldId id="343"/>
            <p14:sldId id="306"/>
            <p14:sldId id="342"/>
            <p14:sldId id="332"/>
            <p14:sldId id="333"/>
            <p14:sldId id="334"/>
            <p14:sldId id="335"/>
            <p14:sldId id="338"/>
            <p14:sldId id="337"/>
            <p14:sldId id="344"/>
            <p14:sldId id="268"/>
            <p14:sldId id="267"/>
            <p14:sldId id="269"/>
            <p14:sldId id="288"/>
            <p14:sldId id="35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4B5C1F-1CBB-28B3-02ED-EB47421EB874}" name="Dinel, Chantal" initials="DC" userId="S::chantal.dinel@mamh.gouv.qc.ca::044a0906-765a-4389-80e4-70e370c2a67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157F88-F79C-473D-AF12-30A2775D7B30}" v="1" dt="2024-02-14T18:30:47.052"/>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6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D3FD8C-AB8C-4ED2-8A71-E48040E03B0D}" type="datetimeFigureOut">
              <a:rPr lang="fr-CA" smtClean="0"/>
              <a:t>2024-03-07</a:t>
            </a:fld>
            <a:endParaRPr lang="fr-CA"/>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D63D704-B3DE-4362-B744-DF3AC3482AE2}" type="slidenum">
              <a:rPr lang="fr-CA" smtClean="0"/>
              <a:t>‹N°›</a:t>
            </a:fld>
            <a:endParaRPr lang="fr-CA"/>
          </a:p>
        </p:txBody>
      </p:sp>
    </p:spTree>
    <p:extLst>
      <p:ext uri="{BB962C8B-B14F-4D97-AF65-F5344CB8AC3E}">
        <p14:creationId xmlns:p14="http://schemas.microsoft.com/office/powerpoint/2010/main" val="1870615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A63DC8-C6F9-4622-8DFC-2F20DC9BB91F}" type="datetimeFigureOut">
              <a:rPr lang="fr-CA" smtClean="0"/>
              <a:t>2024-03-07</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C41C64-3B65-4897-8D3B-3B1D0179E22D}" type="slidenum">
              <a:rPr lang="fr-CA" smtClean="0"/>
              <a:t>‹N°›</a:t>
            </a:fld>
            <a:endParaRPr lang="fr-CA"/>
          </a:p>
        </p:txBody>
      </p:sp>
    </p:spTree>
    <p:extLst>
      <p:ext uri="{BB962C8B-B14F-4D97-AF65-F5344CB8AC3E}">
        <p14:creationId xmlns:p14="http://schemas.microsoft.com/office/powerpoint/2010/main" val="3228181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Accueil">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53976" y="5368326"/>
            <a:ext cx="3938024" cy="1487427"/>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336" y="5371668"/>
            <a:ext cx="3685888" cy="1484086"/>
          </a:xfrm>
          <a:prstGeom prst="rect">
            <a:avLst/>
          </a:prstGeom>
        </p:spPr>
      </p:pic>
    </p:spTree>
    <p:extLst>
      <p:ext uri="{BB962C8B-B14F-4D97-AF65-F5344CB8AC3E}">
        <p14:creationId xmlns:p14="http://schemas.microsoft.com/office/powerpoint/2010/main" val="1697440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02428"/>
            <a:ext cx="10515600" cy="405531"/>
          </a:xfrm>
        </p:spPr>
        <p:txBody>
          <a:bodyPr>
            <a:normAutofit/>
          </a:bodyPr>
          <a:lstStyle>
            <a:lvl1pPr>
              <a:defRPr sz="3600">
                <a:latin typeface="+mn-lt"/>
              </a:defRPr>
            </a:lvl1pPr>
          </a:lstStyle>
          <a:p>
            <a:r>
              <a:rPr lang="fr-FR"/>
              <a:t>MODIFIEZ LE STYLE DU TITRE</a:t>
            </a:r>
            <a:endParaRPr lang="en-US"/>
          </a:p>
        </p:txBody>
      </p:sp>
      <p:sp>
        <p:nvSpPr>
          <p:cNvPr id="3" name="Text Placeholder 2"/>
          <p:cNvSpPr>
            <a:spLocks noGrp="1"/>
          </p:cNvSpPr>
          <p:nvPr>
            <p:ph type="body" idx="1" hasCustomPrompt="1"/>
          </p:nvPr>
        </p:nvSpPr>
        <p:spPr>
          <a:xfrm>
            <a:off x="839789" y="1364071"/>
            <a:ext cx="5157787"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4" name="Content Placeholder 3"/>
          <p:cNvSpPr>
            <a:spLocks noGrp="1"/>
          </p:cNvSpPr>
          <p:nvPr>
            <p:ph sz="half" idx="2" hasCustomPrompt="1"/>
          </p:nvPr>
        </p:nvSpPr>
        <p:spPr>
          <a:xfrm>
            <a:off x="839789" y="2544096"/>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hasCustomPrompt="1"/>
          </p:nvPr>
        </p:nvSpPr>
        <p:spPr>
          <a:xfrm>
            <a:off x="6172201" y="1364071"/>
            <a:ext cx="5183188"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10" name="Content Placeholder 3"/>
          <p:cNvSpPr>
            <a:spLocks noGrp="1"/>
          </p:cNvSpPr>
          <p:nvPr>
            <p:ph sz="half" idx="13" hasCustomPrompt="1"/>
          </p:nvPr>
        </p:nvSpPr>
        <p:spPr>
          <a:xfrm>
            <a:off x="6196013" y="2527042"/>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u numéro de diapositive 3"/>
          <p:cNvSpPr>
            <a:spLocks noGrp="1"/>
          </p:cNvSpPr>
          <p:nvPr>
            <p:ph type="sldNum" sz="quarter" idx="4"/>
          </p:nvPr>
        </p:nvSpPr>
        <p:spPr>
          <a:xfrm>
            <a:off x="8610600" y="88550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761593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sp>
        <p:nvSpPr>
          <p:cNvPr id="4" name="Espace réservé du numéro de diapositive 3"/>
          <p:cNvSpPr>
            <a:spLocks noGrp="1"/>
          </p:cNvSpPr>
          <p:nvPr>
            <p:ph type="sldNum" sz="quarter" idx="4"/>
          </p:nvPr>
        </p:nvSpPr>
        <p:spPr>
          <a:xfrm>
            <a:off x="8610600" y="88550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664340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numéro de diapositive 3"/>
          <p:cNvSpPr>
            <a:spLocks noGrp="1"/>
          </p:cNvSpPr>
          <p:nvPr>
            <p:ph type="sldNum" sz="quarter" idx="4"/>
          </p:nvPr>
        </p:nvSpPr>
        <p:spPr>
          <a:xfrm>
            <a:off x="8610600" y="88550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184390115"/>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796414"/>
            <a:ext cx="10515600" cy="550605"/>
          </a:xfrm>
        </p:spPr>
        <p:txBody>
          <a:bodyPr anchor="b">
            <a:normAutofit/>
          </a:bodyPr>
          <a:lstStyle>
            <a:lvl1pPr>
              <a:defRPr sz="3600"/>
            </a:lvl1pPr>
          </a:lstStyle>
          <a:p>
            <a:r>
              <a:rPr lang="fr-FR"/>
              <a:t>MODIFIEZ LE STYLE DU TITRE</a:t>
            </a:r>
            <a:endParaRPr lang="en-US"/>
          </a:p>
        </p:txBody>
      </p:sp>
      <p:sp>
        <p:nvSpPr>
          <p:cNvPr id="3" name="Text Placeholder 2"/>
          <p:cNvSpPr>
            <a:spLocks noGrp="1"/>
          </p:cNvSpPr>
          <p:nvPr>
            <p:ph type="body" idx="1"/>
          </p:nvPr>
        </p:nvSpPr>
        <p:spPr>
          <a:xfrm>
            <a:off x="831850" y="1858298"/>
            <a:ext cx="10515600" cy="3352800"/>
          </a:xfrm>
        </p:spPr>
        <p:txBody>
          <a:bodyPr>
            <a:norm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u numéro de diapositive 3"/>
          <p:cNvSpPr>
            <a:spLocks noGrp="1"/>
          </p:cNvSpPr>
          <p:nvPr>
            <p:ph type="sldNum" sz="quarter" idx="4"/>
          </p:nvPr>
        </p:nvSpPr>
        <p:spPr>
          <a:xfrm>
            <a:off x="8610600" y="88550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981195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numéro de diapositive 3"/>
          <p:cNvSpPr>
            <a:spLocks noGrp="1"/>
          </p:cNvSpPr>
          <p:nvPr>
            <p:ph type="sldNum" sz="quarter" idx="4"/>
          </p:nvPr>
        </p:nvSpPr>
        <p:spPr>
          <a:xfrm>
            <a:off x="8610600" y="88550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642292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Espace réservé du numéro de diapositive 3"/>
          <p:cNvSpPr>
            <a:spLocks noGrp="1"/>
          </p:cNvSpPr>
          <p:nvPr>
            <p:ph type="sldNum" sz="quarter" idx="4"/>
          </p:nvPr>
        </p:nvSpPr>
        <p:spPr>
          <a:xfrm>
            <a:off x="8610600" y="88550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737397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3"/>
          <p:cNvSpPr>
            <a:spLocks noGrp="1"/>
          </p:cNvSpPr>
          <p:nvPr>
            <p:ph type="sldNum" sz="quarter" idx="4"/>
          </p:nvPr>
        </p:nvSpPr>
        <p:spPr>
          <a:xfrm>
            <a:off x="8610600" y="88550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84743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29265"/>
            <a:ext cx="3932237" cy="1002890"/>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Content Placeholder 2"/>
          <p:cNvSpPr>
            <a:spLocks noGrp="1"/>
          </p:cNvSpPr>
          <p:nvPr>
            <p:ph idx="1" hasCustomPrompt="1"/>
          </p:nvPr>
        </p:nvSpPr>
        <p:spPr>
          <a:xfrm>
            <a:off x="5183188" y="1936955"/>
            <a:ext cx="5504477" cy="330364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hasCustomPrompt="1"/>
          </p:nvPr>
        </p:nvSpPr>
        <p:spPr>
          <a:xfrm>
            <a:off x="839788" y="1936954"/>
            <a:ext cx="3932237" cy="3310323"/>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sp>
        <p:nvSpPr>
          <p:cNvPr id="5" name="Espace réservé du numéro de diapositive 3"/>
          <p:cNvSpPr>
            <a:spLocks noGrp="1"/>
          </p:cNvSpPr>
          <p:nvPr>
            <p:ph type="sldNum" sz="quarter" idx="4"/>
          </p:nvPr>
        </p:nvSpPr>
        <p:spPr>
          <a:xfrm>
            <a:off x="8610600" y="88550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339734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82250"/>
            <a:ext cx="3932237" cy="1263445"/>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Picture Placeholder 2"/>
          <p:cNvSpPr>
            <a:spLocks noGrp="1" noChangeAspect="1"/>
          </p:cNvSpPr>
          <p:nvPr>
            <p:ph type="pic" idx="1"/>
          </p:nvPr>
        </p:nvSpPr>
        <p:spPr>
          <a:xfrm>
            <a:off x="5183188" y="1907458"/>
            <a:ext cx="4462257" cy="3460956"/>
          </a:xfrm>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hasCustomPrompt="1"/>
          </p:nvPr>
        </p:nvSpPr>
        <p:spPr>
          <a:xfrm>
            <a:off x="839788" y="1937459"/>
            <a:ext cx="3932237" cy="3311014"/>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sp>
        <p:nvSpPr>
          <p:cNvPr id="5" name="Espace réservé du numéro de diapositive 3"/>
          <p:cNvSpPr>
            <a:spLocks noGrp="1"/>
          </p:cNvSpPr>
          <p:nvPr>
            <p:ph type="sldNum" sz="quarter" idx="4"/>
          </p:nvPr>
        </p:nvSpPr>
        <p:spPr>
          <a:xfrm>
            <a:off x="8610600" y="88550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485855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06245"/>
            <a:ext cx="10515600" cy="550607"/>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numéro de diapositive 3"/>
          <p:cNvSpPr>
            <a:spLocks noGrp="1"/>
          </p:cNvSpPr>
          <p:nvPr>
            <p:ph type="sldNum" sz="quarter" idx="4"/>
          </p:nvPr>
        </p:nvSpPr>
        <p:spPr>
          <a:xfrm>
            <a:off x="8610600" y="88550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spTree>
    <p:extLst>
      <p:ext uri="{BB962C8B-B14F-4D97-AF65-F5344CB8AC3E}">
        <p14:creationId xmlns:p14="http://schemas.microsoft.com/office/powerpoint/2010/main" val="2235510819"/>
      </p:ext>
    </p:extLst>
  </p:cSld>
  <p:clrMap bg1="lt1" tx1="dk1" bg2="lt2" tx2="dk2" accent1="accent1" accent2="accent2" accent3="accent3" accent4="accent4" accent5="accent5" accent6="accent6" hlink="hlink" folHlink="folHlink"/>
  <p:sldLayoutIdLst>
    <p:sldLayoutId id="2147483683" r:id="rId1"/>
    <p:sldLayoutId id="2147483680" r:id="rId2"/>
    <p:sldLayoutId id="2147483672" r:id="rId3"/>
    <p:sldLayoutId id="2147483673" r:id="rId4"/>
    <p:sldLayoutId id="2147483674" r:id="rId5"/>
    <p:sldLayoutId id="2147483676" r:id="rId6"/>
    <p:sldLayoutId id="2147483677" r:id="rId7"/>
    <p:sldLayoutId id="2147483678" r:id="rId8"/>
    <p:sldLayoutId id="2147483679" r:id="rId9"/>
    <p:sldLayoutId id="2147483665" r:id="rId10"/>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Clr>
          <a:schemeClr val="accent3">
            <a:lumMod val="40000"/>
            <a:lumOff val="60000"/>
          </a:schemeClr>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hyperlink" Target="https://publications.msss.gouv.qc.ca/msss/fichiers/2021/21-846-01W.pdf"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1000" b="-1000"/>
          </a:stretch>
        </a:blipFill>
        <a:effectLst/>
      </p:bgPr>
    </p:bg>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935F3468-7440-E155-622B-3E58E43E3010}"/>
              </a:ext>
            </a:extLst>
          </p:cNvPr>
          <p:cNvSpPr>
            <a:spLocks noGrp="1"/>
          </p:cNvSpPr>
          <p:nvPr>
            <p:ph type="ctrTitle"/>
            <p:custDataLst>
              <p:tags r:id="rId1"/>
            </p:custDataLst>
          </p:nvPr>
        </p:nvSpPr>
        <p:spPr>
          <a:xfrm>
            <a:off x="986118" y="735105"/>
            <a:ext cx="10561448" cy="3131501"/>
          </a:xfrm>
        </p:spPr>
        <p:txBody>
          <a:bodyPr vert="horz" lIns="91440" tIns="45720" rIns="91440" bIns="45720" rtlCol="0" anchor="b">
            <a:normAutofit/>
          </a:bodyPr>
          <a:lstStyle/>
          <a:p>
            <a:br>
              <a:rPr lang="fr-CA" sz="4200" b="1" kern="1200">
                <a:highlight>
                  <a:srgbClr val="FFFF00"/>
                </a:highlight>
                <a:latin typeface="+mj-lt"/>
              </a:rPr>
            </a:br>
            <a:br>
              <a:rPr lang="fr-CA" sz="4200" b="1" kern="1200">
                <a:highlight>
                  <a:srgbClr val="FFFF00"/>
                </a:highlight>
                <a:latin typeface="+mj-lt"/>
              </a:rPr>
            </a:br>
            <a:r>
              <a:rPr lang="fr-CA" sz="4200" b="1">
                <a:latin typeface="+mj-lt"/>
              </a:rPr>
              <a:t>Table Québec-municipalités en itinérance</a:t>
            </a:r>
            <a:endParaRPr lang="fr-CA" sz="4200" b="1" i="1" kern="1200">
              <a:latin typeface="+mj-lt"/>
            </a:endParaRPr>
          </a:p>
        </p:txBody>
      </p:sp>
      <p:sp>
        <p:nvSpPr>
          <p:cNvPr id="7" name="Sous-titre 2">
            <a:extLst>
              <a:ext uri="{FF2B5EF4-FFF2-40B4-BE49-F238E27FC236}">
                <a16:creationId xmlns:a16="http://schemas.microsoft.com/office/drawing/2014/main" id="{EA9E8A15-D3E0-7472-1B9A-DE6AE041CE4F}"/>
              </a:ext>
            </a:extLst>
          </p:cNvPr>
          <p:cNvSpPr>
            <a:spLocks noGrp="1"/>
          </p:cNvSpPr>
          <p:nvPr>
            <p:ph type="subTitle" idx="1"/>
            <p:custDataLst>
              <p:tags r:id="rId2"/>
            </p:custDataLst>
          </p:nvPr>
        </p:nvSpPr>
        <p:spPr>
          <a:xfrm>
            <a:off x="3692541" y="4008366"/>
            <a:ext cx="4806917" cy="586324"/>
          </a:xfrm>
        </p:spPr>
        <p:txBody>
          <a:bodyPr vert="horz" lIns="91440" tIns="45720" rIns="91440" bIns="45720" rtlCol="0" anchor="ctr">
            <a:normAutofit/>
          </a:bodyPr>
          <a:lstStyle/>
          <a:p>
            <a:r>
              <a:rPr lang="fr-CA" sz="2400" dirty="0">
                <a:solidFill>
                  <a:schemeClr val="tx1"/>
                </a:solidFill>
              </a:rPr>
              <a:t>7 mars 2024</a:t>
            </a:r>
            <a:endParaRPr lang="fr-CA" sz="2400" kern="1200" dirty="0">
              <a:solidFill>
                <a:schemeClr val="tx1"/>
              </a:solidFill>
              <a:latin typeface="+mn-lt"/>
            </a:endParaRPr>
          </a:p>
        </p:txBody>
      </p:sp>
    </p:spTree>
    <p:extLst>
      <p:ext uri="{BB962C8B-B14F-4D97-AF65-F5344CB8AC3E}">
        <p14:creationId xmlns:p14="http://schemas.microsoft.com/office/powerpoint/2010/main" val="558530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5654BE-43F8-1230-6F55-A645CBE2F7D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2AB1760-3F91-28E2-0BCE-309C6C99B971}"/>
              </a:ext>
            </a:extLst>
          </p:cNvPr>
          <p:cNvSpPr>
            <a:spLocks noGrp="1"/>
          </p:cNvSpPr>
          <p:nvPr>
            <p:ph type="title"/>
          </p:nvPr>
        </p:nvSpPr>
        <p:spPr/>
        <p:txBody>
          <a:bodyPr>
            <a:normAutofit fontScale="90000"/>
          </a:bodyPr>
          <a:lstStyle/>
          <a:p>
            <a:r>
              <a:rPr lang="fr-CA">
                <a:cs typeface="Calibri"/>
              </a:rPr>
              <a:t>Fonctionnement</a:t>
            </a:r>
            <a:endParaRPr lang="fr-FR"/>
          </a:p>
        </p:txBody>
      </p:sp>
      <p:sp>
        <p:nvSpPr>
          <p:cNvPr id="3" name="Espace réservé du contenu 2">
            <a:extLst>
              <a:ext uri="{FF2B5EF4-FFF2-40B4-BE49-F238E27FC236}">
                <a16:creationId xmlns:a16="http://schemas.microsoft.com/office/drawing/2014/main" id="{6D481C14-27ED-0777-CD44-F79043E5959B}"/>
              </a:ext>
            </a:extLst>
          </p:cNvPr>
          <p:cNvSpPr>
            <a:spLocks noGrp="1"/>
          </p:cNvSpPr>
          <p:nvPr>
            <p:ph idx="1"/>
          </p:nvPr>
        </p:nvSpPr>
        <p:spPr>
          <a:xfrm>
            <a:off x="838200" y="1537301"/>
            <a:ext cx="10515600" cy="4351338"/>
          </a:xfrm>
        </p:spPr>
        <p:txBody>
          <a:bodyPr vert="horz" lIns="91440" tIns="45720" rIns="91440" bIns="45720" rtlCol="0" anchor="t">
            <a:noAutofit/>
          </a:bodyPr>
          <a:lstStyle/>
          <a:p>
            <a:pPr algn="just" rtl="0"/>
            <a:r>
              <a:rPr lang="fr-CA" sz="2000" dirty="0">
                <a:latin typeface="Times New Roman"/>
                <a:ea typeface="Times New Roman"/>
                <a:cs typeface="Times New Roman"/>
              </a:rPr>
              <a:t>La </a:t>
            </a:r>
            <a:r>
              <a:rPr lang="fr-CA" sz="2000" b="1" dirty="0">
                <a:latin typeface="Times New Roman"/>
                <a:ea typeface="Times New Roman"/>
                <a:cs typeface="Times New Roman"/>
              </a:rPr>
              <a:t>structure</a:t>
            </a:r>
            <a:r>
              <a:rPr lang="fr-CA" sz="2000" dirty="0">
                <a:latin typeface="Times New Roman"/>
                <a:ea typeface="Times New Roman"/>
                <a:cs typeface="Times New Roman"/>
              </a:rPr>
              <a:t> de la TQMI est </a:t>
            </a:r>
            <a:r>
              <a:rPr lang="fr-CA" sz="2000" b="1" dirty="0">
                <a:latin typeface="Times New Roman"/>
                <a:ea typeface="Times New Roman"/>
                <a:cs typeface="Times New Roman"/>
              </a:rPr>
              <a:t>permanente</a:t>
            </a:r>
            <a:r>
              <a:rPr lang="fr-CA" sz="2000" dirty="0">
                <a:latin typeface="Times New Roman"/>
                <a:ea typeface="Times New Roman"/>
                <a:cs typeface="Times New Roman"/>
              </a:rPr>
              <a:t>, mais le mandat, le fonctionnement et la composition peuvent être sujets à changement si requis. </a:t>
            </a:r>
            <a:endParaRPr lang="fr-FR" sz="2000" dirty="0">
              <a:cs typeface="Calibri"/>
            </a:endParaRPr>
          </a:p>
          <a:p>
            <a:pPr marL="228600" lvl="0" indent="-228600" algn="just" rtl="0">
              <a:buChar char="•"/>
            </a:pPr>
            <a:r>
              <a:rPr lang="fr-CA" sz="2000" dirty="0">
                <a:latin typeface="Times New Roman"/>
                <a:ea typeface="Times New Roman"/>
                <a:cs typeface="Times New Roman"/>
              </a:rPr>
              <a:t>La fréquence des rencontres des membres de la TQMI est d’environ </a:t>
            </a:r>
            <a:r>
              <a:rPr lang="fr-CA" sz="2000" b="1" dirty="0">
                <a:latin typeface="Times New Roman"/>
                <a:ea typeface="Times New Roman"/>
                <a:cs typeface="Times New Roman"/>
              </a:rPr>
              <a:t>deux rencontres par année</a:t>
            </a:r>
            <a:r>
              <a:rPr lang="fr-CA" sz="2000" dirty="0">
                <a:latin typeface="Times New Roman"/>
                <a:ea typeface="Times New Roman"/>
                <a:cs typeface="Times New Roman"/>
              </a:rPr>
              <a:t>, mais elle pourra s’intensifier en raison des livrables attendus.  </a:t>
            </a:r>
            <a:r>
              <a:rPr lang="fr-CA" sz="2000" dirty="0">
                <a:solidFill>
                  <a:srgbClr val="FF0000"/>
                </a:solidFill>
                <a:latin typeface="Times New Roman"/>
                <a:ea typeface="Times New Roman"/>
                <a:cs typeface="Times New Roman"/>
              </a:rPr>
              <a:t>(une rencontre en personne)</a:t>
            </a:r>
          </a:p>
          <a:p>
            <a:pPr marL="228600" lvl="0" indent="-228600" algn="just" rtl="0">
              <a:buChar char="•"/>
            </a:pPr>
            <a:r>
              <a:rPr lang="fr-CA" sz="2000" b="1" dirty="0">
                <a:latin typeface="Times New Roman"/>
                <a:ea typeface="Times New Roman"/>
                <a:cs typeface="Times New Roman"/>
              </a:rPr>
              <a:t>Au besoin, des sous-comités de travail</a:t>
            </a:r>
            <a:r>
              <a:rPr lang="fr-CA" sz="2000" dirty="0">
                <a:latin typeface="Times New Roman"/>
                <a:ea typeface="Times New Roman"/>
                <a:cs typeface="Times New Roman"/>
              </a:rPr>
              <a:t> seront mis en place pour favoriser l’opérationnalisation des actions et la réalisation des livrables.  </a:t>
            </a:r>
          </a:p>
          <a:p>
            <a:pPr marL="228600" lvl="0" indent="-228600" algn="just" rtl="0">
              <a:buChar char="•"/>
            </a:pPr>
            <a:r>
              <a:rPr lang="fr-CA" sz="2000" dirty="0">
                <a:latin typeface="Times New Roman"/>
                <a:ea typeface="Times New Roman"/>
                <a:cs typeface="Times New Roman"/>
              </a:rPr>
              <a:t>À la demande de la TISMI et/ou de son comité consultatif, la TQMI pourrait se réunir de façon ponctuelle pour répondre à des demandes spécifiques.  </a:t>
            </a:r>
          </a:p>
          <a:p>
            <a:pPr marL="228600" lvl="0" indent="-228600" algn="just" rtl="0">
              <a:buChar char="•"/>
            </a:pPr>
            <a:r>
              <a:rPr lang="fr-CA" sz="2000" dirty="0">
                <a:latin typeface="Times New Roman"/>
                <a:ea typeface="Times New Roman"/>
                <a:cs typeface="Times New Roman"/>
              </a:rPr>
              <a:t>Les </a:t>
            </a:r>
            <a:r>
              <a:rPr lang="fr-CA" sz="2000" b="1" dirty="0">
                <a:latin typeface="Times New Roman"/>
                <a:ea typeface="Times New Roman"/>
                <a:cs typeface="Times New Roman"/>
              </a:rPr>
              <a:t>rencontres</a:t>
            </a:r>
            <a:r>
              <a:rPr lang="fr-CA" sz="2000" dirty="0">
                <a:latin typeface="Times New Roman"/>
                <a:ea typeface="Times New Roman"/>
                <a:cs typeface="Times New Roman"/>
              </a:rPr>
              <a:t> se feront le plus souvent </a:t>
            </a:r>
            <a:r>
              <a:rPr lang="fr-CA" sz="2000" b="1" dirty="0">
                <a:latin typeface="Times New Roman"/>
                <a:ea typeface="Times New Roman"/>
                <a:cs typeface="Times New Roman"/>
              </a:rPr>
              <a:t>par TEAMS</a:t>
            </a:r>
            <a:r>
              <a:rPr lang="fr-CA" sz="2000" dirty="0">
                <a:latin typeface="Times New Roman"/>
                <a:ea typeface="Times New Roman"/>
                <a:cs typeface="Times New Roman"/>
              </a:rPr>
              <a:t>. </a:t>
            </a:r>
          </a:p>
          <a:p>
            <a:pPr marL="228600" lvl="0" indent="-228600" algn="just" rtl="0">
              <a:buChar char="•"/>
            </a:pPr>
            <a:r>
              <a:rPr lang="fr-CA" sz="2000" b="1" dirty="0">
                <a:latin typeface="Times New Roman"/>
                <a:ea typeface="Times New Roman"/>
                <a:cs typeface="Times New Roman"/>
              </a:rPr>
              <a:t>Des expertes et expertes</a:t>
            </a:r>
            <a:r>
              <a:rPr lang="fr-CA" sz="2000" dirty="0">
                <a:latin typeface="Times New Roman"/>
                <a:ea typeface="Times New Roman"/>
                <a:cs typeface="Times New Roman"/>
              </a:rPr>
              <a:t>, ou d’autres représentants d’organisations gouvernementales ou autres </a:t>
            </a:r>
            <a:r>
              <a:rPr lang="fr-CA" sz="2000" b="1" dirty="0">
                <a:latin typeface="Times New Roman"/>
                <a:ea typeface="Times New Roman"/>
                <a:cs typeface="Times New Roman"/>
              </a:rPr>
              <a:t>peuvent être invités à participer aux travaux de la TQMI pour alimenter les échanges</a:t>
            </a:r>
            <a:r>
              <a:rPr lang="fr-CA" sz="2000" dirty="0">
                <a:latin typeface="Times New Roman"/>
                <a:ea typeface="Times New Roman"/>
                <a:cs typeface="Times New Roman"/>
              </a:rPr>
              <a:t>. </a:t>
            </a:r>
          </a:p>
          <a:p>
            <a:pPr marL="228600" lvl="0" indent="-228600" algn="just" rtl="0">
              <a:buChar char="•"/>
            </a:pPr>
            <a:r>
              <a:rPr lang="fr-CA" sz="2000" dirty="0">
                <a:latin typeface="Times New Roman"/>
                <a:ea typeface="Times New Roman"/>
                <a:cs typeface="Times New Roman"/>
              </a:rPr>
              <a:t>Les membres de la TQMI peuvent venir accompagnés de membres de leur équipe. </a:t>
            </a:r>
          </a:p>
        </p:txBody>
      </p:sp>
      <p:sp>
        <p:nvSpPr>
          <p:cNvPr id="4" name="Espace réservé du numéro de diapositive 3">
            <a:extLst>
              <a:ext uri="{FF2B5EF4-FFF2-40B4-BE49-F238E27FC236}">
                <a16:creationId xmlns:a16="http://schemas.microsoft.com/office/drawing/2014/main" id="{BDEFBF6F-39D2-D5BD-0F06-39881A8F55D4}"/>
              </a:ext>
            </a:extLst>
          </p:cNvPr>
          <p:cNvSpPr>
            <a:spLocks noGrp="1"/>
          </p:cNvSpPr>
          <p:nvPr>
            <p:ph type="sldNum" sz="quarter" idx="4"/>
          </p:nvPr>
        </p:nvSpPr>
        <p:spPr/>
        <p:txBody>
          <a:bodyPr/>
          <a:lstStyle/>
          <a:p>
            <a:fld id="{511EA75C-EC4C-4D33-ACF8-A8544E993E0B}" type="slidenum">
              <a:rPr lang="fr-CA" smtClean="0"/>
              <a:t>10</a:t>
            </a:fld>
            <a:endParaRPr lang="fr-CA"/>
          </a:p>
        </p:txBody>
      </p:sp>
    </p:spTree>
    <p:extLst>
      <p:ext uri="{BB962C8B-B14F-4D97-AF65-F5344CB8AC3E}">
        <p14:creationId xmlns:p14="http://schemas.microsoft.com/office/powerpoint/2010/main" val="936951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7C62D7-3DFE-85D1-87A0-40E8428F8CA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C430D84-D828-7405-1546-8242F26A41CC}"/>
              </a:ext>
            </a:extLst>
          </p:cNvPr>
          <p:cNvSpPr>
            <a:spLocks noGrp="1"/>
          </p:cNvSpPr>
          <p:nvPr>
            <p:ph type="title"/>
          </p:nvPr>
        </p:nvSpPr>
        <p:spPr/>
        <p:txBody>
          <a:bodyPr>
            <a:normAutofit fontScale="90000"/>
          </a:bodyPr>
          <a:lstStyle/>
          <a:p>
            <a:r>
              <a:rPr lang="fr-CA">
                <a:cs typeface="Calibri"/>
              </a:rPr>
              <a:t>Composition</a:t>
            </a:r>
            <a:endParaRPr lang="fr-FR"/>
          </a:p>
        </p:txBody>
      </p:sp>
      <p:sp>
        <p:nvSpPr>
          <p:cNvPr id="3" name="Espace réservé du contenu 2">
            <a:extLst>
              <a:ext uri="{FF2B5EF4-FFF2-40B4-BE49-F238E27FC236}">
                <a16:creationId xmlns:a16="http://schemas.microsoft.com/office/drawing/2014/main" id="{107A8CB6-4307-827B-8844-339C0F37DE4D}"/>
              </a:ext>
            </a:extLst>
          </p:cNvPr>
          <p:cNvSpPr>
            <a:spLocks noGrp="1"/>
          </p:cNvSpPr>
          <p:nvPr>
            <p:ph idx="1"/>
          </p:nvPr>
        </p:nvSpPr>
        <p:spPr>
          <a:xfrm>
            <a:off x="838200" y="1537301"/>
            <a:ext cx="10515600" cy="4351338"/>
          </a:xfrm>
        </p:spPr>
        <p:txBody>
          <a:bodyPr vert="horz" lIns="91440" tIns="45720" rIns="91440" bIns="45720" rtlCol="0" anchor="t">
            <a:noAutofit/>
          </a:bodyPr>
          <a:lstStyle/>
          <a:p>
            <a:pPr>
              <a:buNone/>
            </a:pPr>
            <a:r>
              <a:rPr lang="fr-CA" sz="2400" dirty="0">
                <a:latin typeface="Times New Roman"/>
                <a:cs typeface="Times New Roman"/>
              </a:rPr>
              <a:t>La TQMI est formée de </a:t>
            </a:r>
            <a:r>
              <a:rPr lang="fr-CA" sz="2400" b="1" dirty="0">
                <a:latin typeface="Times New Roman"/>
                <a:cs typeface="Times New Roman"/>
              </a:rPr>
              <a:t>huit membres</a:t>
            </a:r>
            <a:r>
              <a:rPr lang="fr-CA" sz="2400" dirty="0">
                <a:latin typeface="Times New Roman"/>
                <a:cs typeface="Times New Roman"/>
              </a:rPr>
              <a:t>, soit : </a:t>
            </a:r>
          </a:p>
          <a:p>
            <a:pPr>
              <a:buFont typeface="Arial"/>
            </a:pPr>
            <a:r>
              <a:rPr lang="fr-CA" sz="2000" dirty="0">
                <a:latin typeface="Times New Roman"/>
                <a:cs typeface="Times New Roman"/>
              </a:rPr>
              <a:t>La sous-ministre adjointe de la direction générale des programmes dédiés aux personnes, aux familles et aux communautés du ministère de la Santé et des Services sociaux (MSSS), ou d’un représentant du MSSS qu’elle aura désignés</a:t>
            </a:r>
          </a:p>
          <a:p>
            <a:pPr>
              <a:buFont typeface="Arial"/>
            </a:pPr>
            <a:r>
              <a:rPr lang="fr-CA" sz="2000" dirty="0">
                <a:latin typeface="Times New Roman"/>
                <a:cs typeface="Times New Roman"/>
              </a:rPr>
              <a:t>La sous-ministre adjointe aux politiques du ministère des Affaires municipales et de l’Habitation (MAMH), ou d’un représentant du MAMH qu’elle aura désigné</a:t>
            </a:r>
          </a:p>
          <a:p>
            <a:pPr>
              <a:buFont typeface="Arial"/>
            </a:pPr>
            <a:r>
              <a:rPr lang="fr-CA" sz="2000" dirty="0">
                <a:latin typeface="Times New Roman"/>
                <a:cs typeface="Times New Roman"/>
              </a:rPr>
              <a:t>Deux autres représentants de la TISMI (MSP et SHQ)</a:t>
            </a:r>
          </a:p>
          <a:p>
            <a:pPr>
              <a:buFont typeface="Arial"/>
            </a:pPr>
            <a:r>
              <a:rPr lang="fr-CA" sz="2000" dirty="0">
                <a:latin typeface="Times New Roman"/>
                <a:cs typeface="Times New Roman"/>
              </a:rPr>
              <a:t>D’un représentant de la Fédération québécoise des municipalités du Québec</a:t>
            </a:r>
          </a:p>
          <a:p>
            <a:pPr>
              <a:buFont typeface="Arial"/>
            </a:pPr>
            <a:r>
              <a:rPr lang="fr-CA" sz="2000" dirty="0">
                <a:latin typeface="Times New Roman"/>
                <a:cs typeface="Times New Roman"/>
              </a:rPr>
              <a:t>D’un représentant de l’Union des municipalités du Québec</a:t>
            </a:r>
          </a:p>
          <a:p>
            <a:pPr>
              <a:buFont typeface="Arial"/>
            </a:pPr>
            <a:r>
              <a:rPr lang="fr-CA" sz="2000" dirty="0">
                <a:latin typeface="Times New Roman"/>
                <a:cs typeface="Times New Roman"/>
              </a:rPr>
              <a:t>D’un représentant de la Ville de Montréal</a:t>
            </a:r>
          </a:p>
          <a:p>
            <a:pPr>
              <a:buFont typeface="Arial"/>
            </a:pPr>
            <a:r>
              <a:rPr lang="fr-CA" sz="2000" dirty="0">
                <a:latin typeface="Times New Roman"/>
                <a:cs typeface="Times New Roman"/>
              </a:rPr>
              <a:t>D’un représentant de la Ville de Québec</a:t>
            </a:r>
          </a:p>
          <a:p>
            <a:pPr marL="0" indent="0">
              <a:buNone/>
            </a:pPr>
            <a:endParaRPr lang="fr-CA" sz="2400" dirty="0">
              <a:latin typeface="Times New Roman"/>
              <a:cs typeface="Times New Roman"/>
            </a:endParaRPr>
          </a:p>
          <a:p>
            <a:pPr algn="just">
              <a:buNone/>
            </a:pPr>
            <a:endParaRPr lang="fr-CA" sz="2400" dirty="0">
              <a:latin typeface="Times New Roman"/>
              <a:cs typeface="Times New Roman"/>
            </a:endParaRPr>
          </a:p>
          <a:p>
            <a:pPr algn="just">
              <a:buClr>
                <a:srgbClr val="B8E6F2"/>
              </a:buClr>
            </a:pPr>
            <a:endParaRPr lang="fr-CA" sz="2400" dirty="0">
              <a:cs typeface="Calibri"/>
            </a:endParaRPr>
          </a:p>
          <a:p>
            <a:pPr>
              <a:buClr>
                <a:srgbClr val="B8E6F2"/>
              </a:buClr>
            </a:pPr>
            <a:endParaRPr lang="fr-CA" dirty="0">
              <a:cs typeface="Calibri"/>
            </a:endParaRPr>
          </a:p>
        </p:txBody>
      </p:sp>
      <p:sp>
        <p:nvSpPr>
          <p:cNvPr id="4" name="Espace réservé du numéro de diapositive 3">
            <a:extLst>
              <a:ext uri="{FF2B5EF4-FFF2-40B4-BE49-F238E27FC236}">
                <a16:creationId xmlns:a16="http://schemas.microsoft.com/office/drawing/2014/main" id="{BEBE650F-331B-AB59-2704-886A06C0565B}"/>
              </a:ext>
            </a:extLst>
          </p:cNvPr>
          <p:cNvSpPr>
            <a:spLocks noGrp="1"/>
          </p:cNvSpPr>
          <p:nvPr>
            <p:ph type="sldNum" sz="quarter" idx="4"/>
          </p:nvPr>
        </p:nvSpPr>
        <p:spPr/>
        <p:txBody>
          <a:bodyPr/>
          <a:lstStyle/>
          <a:p>
            <a:fld id="{511EA75C-EC4C-4D33-ACF8-A8544E993E0B}" type="slidenum">
              <a:rPr lang="fr-CA" smtClean="0"/>
              <a:t>11</a:t>
            </a:fld>
            <a:endParaRPr lang="fr-CA"/>
          </a:p>
        </p:txBody>
      </p:sp>
    </p:spTree>
    <p:extLst>
      <p:ext uri="{BB962C8B-B14F-4D97-AF65-F5344CB8AC3E}">
        <p14:creationId xmlns:p14="http://schemas.microsoft.com/office/powerpoint/2010/main" val="2094181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E72E23-2063-3093-2800-2A0746E11563}"/>
              </a:ext>
            </a:extLst>
          </p:cNvPr>
          <p:cNvSpPr>
            <a:spLocks noGrp="1"/>
          </p:cNvSpPr>
          <p:nvPr>
            <p:ph type="title"/>
          </p:nvPr>
        </p:nvSpPr>
        <p:spPr/>
        <p:txBody>
          <a:bodyPr>
            <a:normAutofit fontScale="90000"/>
          </a:bodyPr>
          <a:lstStyle/>
          <a:p>
            <a:r>
              <a:rPr lang="fr-CA" dirty="0"/>
              <a:t>Énumération/Dénombrement</a:t>
            </a:r>
            <a:endParaRPr lang="fr-FR" dirty="0"/>
          </a:p>
        </p:txBody>
      </p:sp>
      <p:sp>
        <p:nvSpPr>
          <p:cNvPr id="3" name="Espace réservé du contenu 2">
            <a:extLst>
              <a:ext uri="{FF2B5EF4-FFF2-40B4-BE49-F238E27FC236}">
                <a16:creationId xmlns:a16="http://schemas.microsoft.com/office/drawing/2014/main" id="{8BD0C6E8-5E7F-A729-293A-2F42E19A833A}"/>
              </a:ext>
            </a:extLst>
          </p:cNvPr>
          <p:cNvSpPr>
            <a:spLocks noGrp="1"/>
          </p:cNvSpPr>
          <p:nvPr>
            <p:ph idx="1"/>
          </p:nvPr>
        </p:nvSpPr>
        <p:spPr/>
        <p:txBody>
          <a:bodyPr/>
          <a:lstStyle/>
          <a:p>
            <a:endParaRPr lang="fr-CA" b="1" dirty="0"/>
          </a:p>
          <a:p>
            <a:r>
              <a:rPr lang="fr-CA" b="1" dirty="0"/>
              <a:t>Avril 2024 </a:t>
            </a:r>
            <a:r>
              <a:rPr lang="fr-CA" dirty="0"/>
              <a:t>: Énumération de l’itinérance hébergée</a:t>
            </a:r>
          </a:p>
          <a:p>
            <a:pPr marL="0" indent="0">
              <a:buNone/>
            </a:pPr>
            <a:endParaRPr lang="fr-CA" dirty="0"/>
          </a:p>
          <a:p>
            <a:r>
              <a:rPr lang="fr-CA" b="1" dirty="0"/>
              <a:t>Avril 2025 </a:t>
            </a:r>
            <a:r>
              <a:rPr lang="fr-CA" dirty="0"/>
              <a:t>: Dénombrement des personnes en situation d’itinérance </a:t>
            </a:r>
            <a:endParaRPr lang="fr-FR" dirty="0"/>
          </a:p>
        </p:txBody>
      </p:sp>
      <p:sp>
        <p:nvSpPr>
          <p:cNvPr id="4" name="Espace réservé du numéro de diapositive 3">
            <a:extLst>
              <a:ext uri="{FF2B5EF4-FFF2-40B4-BE49-F238E27FC236}">
                <a16:creationId xmlns:a16="http://schemas.microsoft.com/office/drawing/2014/main" id="{0BA05B7B-C232-DEA6-6D71-45FFDC72AD34}"/>
              </a:ext>
            </a:extLst>
          </p:cNvPr>
          <p:cNvSpPr>
            <a:spLocks noGrp="1"/>
          </p:cNvSpPr>
          <p:nvPr>
            <p:ph type="sldNum" sz="quarter" idx="4"/>
          </p:nvPr>
        </p:nvSpPr>
        <p:spPr/>
        <p:txBody>
          <a:bodyPr/>
          <a:lstStyle/>
          <a:p>
            <a:fld id="{511EA75C-EC4C-4D33-ACF8-A8544E993E0B}" type="slidenum">
              <a:rPr lang="fr-CA" smtClean="0"/>
              <a:t>12</a:t>
            </a:fld>
            <a:endParaRPr lang="fr-CA"/>
          </a:p>
        </p:txBody>
      </p:sp>
    </p:spTree>
    <p:extLst>
      <p:ext uri="{BB962C8B-B14F-4D97-AF65-F5344CB8AC3E}">
        <p14:creationId xmlns:p14="http://schemas.microsoft.com/office/powerpoint/2010/main" val="2321363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C94CACA-1898-7D81-12D7-1E593652633F}"/>
              </a:ext>
            </a:extLst>
          </p:cNvPr>
          <p:cNvSpPr>
            <a:spLocks noGrp="1"/>
          </p:cNvSpPr>
          <p:nvPr>
            <p:ph type="title"/>
          </p:nvPr>
        </p:nvSpPr>
        <p:spPr/>
        <p:txBody>
          <a:bodyPr>
            <a:normAutofit fontScale="90000"/>
          </a:bodyPr>
          <a:lstStyle/>
          <a:p>
            <a:r>
              <a:rPr lang="fr-CA" dirty="0"/>
              <a:t>Énumération de l’itinérance hébergée</a:t>
            </a:r>
          </a:p>
        </p:txBody>
      </p:sp>
      <p:sp>
        <p:nvSpPr>
          <p:cNvPr id="6" name="Espace réservé du texte 5">
            <a:extLst>
              <a:ext uri="{FF2B5EF4-FFF2-40B4-BE49-F238E27FC236}">
                <a16:creationId xmlns:a16="http://schemas.microsoft.com/office/drawing/2014/main" id="{1A816DEB-E0AA-63B8-A696-093981AA24D4}"/>
              </a:ext>
            </a:extLst>
          </p:cNvPr>
          <p:cNvSpPr>
            <a:spLocks noGrp="1"/>
          </p:cNvSpPr>
          <p:nvPr>
            <p:ph type="body" idx="1"/>
          </p:nvPr>
        </p:nvSpPr>
        <p:spPr>
          <a:xfrm>
            <a:off x="939800" y="1620748"/>
            <a:ext cx="9103255" cy="3616503"/>
          </a:xfrm>
        </p:spPr>
        <p:txBody>
          <a:bodyPr>
            <a:normAutofit lnSpcReduction="10000"/>
          </a:bodyPr>
          <a:lstStyle/>
          <a:p>
            <a:r>
              <a:rPr lang="fr-FR" sz="2200" b="1" dirty="0">
                <a:cs typeface="Arial" panose="020B0604020202020204" pitchFamily="34" charset="0"/>
              </a:rPr>
              <a:t>Quoi : </a:t>
            </a:r>
            <a:r>
              <a:rPr lang="fr-CA" sz="2200" dirty="0">
                <a:ea typeface="Arial" panose="020B0604020202020204" pitchFamily="34" charset="0"/>
                <a:cs typeface="Arial" panose="020B0604020202020204" pitchFamily="34" charset="0"/>
              </a:rPr>
              <a:t>Pour le MSSS, l’énumération permet de faire la lumière sur l’offre de services d’hébergement qui s’adresse aux personnes en situation d’itinérance. Elle se penche plus spécifiquement sur l’</a:t>
            </a:r>
            <a:r>
              <a:rPr lang="fr-CA" sz="2200" b="1" dirty="0">
                <a:ea typeface="Arial" panose="020B0604020202020204" pitchFamily="34" charset="0"/>
                <a:cs typeface="Arial" panose="020B0604020202020204" pitchFamily="34" charset="0"/>
              </a:rPr>
              <a:t>itinérance hébergée</a:t>
            </a:r>
            <a:r>
              <a:rPr lang="fr-CA" sz="2200" dirty="0">
                <a:ea typeface="Arial" panose="020B0604020202020204" pitchFamily="34" charset="0"/>
                <a:cs typeface="Arial" panose="020B0604020202020204" pitchFamily="34" charset="0"/>
              </a:rPr>
              <a:t>, c’est-à-dire une situation dans laquelle une personne qui n’a pas de </a:t>
            </a:r>
            <a:r>
              <a:rPr lang="fr-CA" sz="2200" dirty="0">
                <a:ea typeface="Times New Roman" panose="02020603050405020304" pitchFamily="18" charset="0"/>
                <a:cs typeface="Arial" panose="020B0604020202020204" pitchFamily="34" charset="0"/>
              </a:rPr>
              <a:t>domicile permanent et sécuritaire se trouve dans une structure d’hébergement d’urgence ou temporaire.</a:t>
            </a:r>
          </a:p>
          <a:p>
            <a:endParaRPr lang="fr-CA" sz="2200" dirty="0">
              <a:ea typeface="Times New Roman" panose="02020603050405020304" pitchFamily="18" charset="0"/>
              <a:cs typeface="Arial" panose="020B0604020202020204" pitchFamily="34" charset="0"/>
            </a:endParaRPr>
          </a:p>
          <a:p>
            <a:r>
              <a:rPr lang="fr-CA" sz="2200" b="1" dirty="0">
                <a:ea typeface="Times New Roman" panose="02020603050405020304" pitchFamily="18" charset="0"/>
                <a:cs typeface="Arial" panose="020B0604020202020204" pitchFamily="34" charset="0"/>
              </a:rPr>
              <a:t>Où :  </a:t>
            </a:r>
            <a:r>
              <a:rPr lang="fr-CA" sz="2200" dirty="0">
                <a:ea typeface="Times New Roman" panose="02020603050405020304" pitchFamily="18" charset="0"/>
                <a:cs typeface="Arial" panose="020B0604020202020204" pitchFamily="34" charset="0"/>
              </a:rPr>
              <a:t>Dans </a:t>
            </a:r>
            <a:r>
              <a:rPr lang="fr-CA" sz="2200" b="1" dirty="0">
                <a:ea typeface="Times New Roman" panose="02020603050405020304" pitchFamily="18" charset="0"/>
                <a:cs typeface="Arial" panose="020B0604020202020204" pitchFamily="34" charset="0"/>
              </a:rPr>
              <a:t>toutes</a:t>
            </a:r>
            <a:r>
              <a:rPr lang="fr-CA" sz="2200" dirty="0">
                <a:ea typeface="Times New Roman" panose="02020603050405020304" pitchFamily="18" charset="0"/>
                <a:cs typeface="Arial" panose="020B0604020202020204" pitchFamily="34" charset="0"/>
              </a:rPr>
              <a:t> les régions du Québec</a:t>
            </a:r>
            <a:endParaRPr lang="fr-FR" sz="2200" dirty="0">
              <a:ea typeface="Times New Roman" panose="02020603050405020304" pitchFamily="18" charset="0"/>
              <a:cs typeface="Arial" panose="020B0604020202020204" pitchFamily="34" charset="0"/>
            </a:endParaRPr>
          </a:p>
          <a:p>
            <a:endParaRPr lang="fr-FR" sz="2200" b="1" dirty="0">
              <a:cs typeface="Arial" panose="020B0604020202020204" pitchFamily="34" charset="0"/>
            </a:endParaRPr>
          </a:p>
          <a:p>
            <a:r>
              <a:rPr lang="fr-FR" sz="2200" b="1" dirty="0">
                <a:cs typeface="Arial" panose="020B0604020202020204" pitchFamily="34" charset="0"/>
              </a:rPr>
              <a:t>Quand : </a:t>
            </a:r>
            <a:r>
              <a:rPr lang="fr-FR" sz="2200" dirty="0">
                <a:cs typeface="Arial" panose="020B0604020202020204" pitchFamily="34" charset="0"/>
              </a:rPr>
              <a:t>23 avril 2024 (à confirmer)</a:t>
            </a:r>
            <a:endParaRPr lang="fr-FR" sz="2200" dirty="0">
              <a:solidFill>
                <a:srgbClr val="2D2E83"/>
              </a:solidFill>
              <a:cs typeface="Arial" panose="020B0604020202020204" pitchFamily="34" charset="0"/>
            </a:endParaRPr>
          </a:p>
          <a:p>
            <a:endParaRPr lang="fr-CA" dirty="0"/>
          </a:p>
        </p:txBody>
      </p:sp>
    </p:spTree>
    <p:extLst>
      <p:ext uri="{BB962C8B-B14F-4D97-AF65-F5344CB8AC3E}">
        <p14:creationId xmlns:p14="http://schemas.microsoft.com/office/powerpoint/2010/main" val="2753698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Énumération de l’itinérance hébergée</a:t>
            </a:r>
          </a:p>
        </p:txBody>
      </p:sp>
      <p:sp>
        <p:nvSpPr>
          <p:cNvPr id="3" name="Espace réservé du contenu 2"/>
          <p:cNvSpPr>
            <a:spLocks noGrp="1"/>
          </p:cNvSpPr>
          <p:nvPr>
            <p:ph idx="1"/>
          </p:nvPr>
        </p:nvSpPr>
        <p:spPr>
          <a:xfrm>
            <a:off x="838200" y="1624422"/>
            <a:ext cx="9357190" cy="3609156"/>
          </a:xfrm>
        </p:spPr>
        <p:txBody>
          <a:bodyPr/>
          <a:lstStyle/>
          <a:p>
            <a:pPr marL="0" indent="0">
              <a:buNone/>
            </a:pPr>
            <a:r>
              <a:rPr lang="fr-FR" b="1" dirty="0">
                <a:ea typeface="+mj-ea"/>
                <a:cs typeface="+mj-cs"/>
              </a:rPr>
              <a:t>Différences avec l’exercice de dénombrement : </a:t>
            </a:r>
          </a:p>
          <a:p>
            <a:r>
              <a:rPr lang="fr-FR" sz="2400" dirty="0">
                <a:solidFill>
                  <a:srgbClr val="2D2E83"/>
                </a:solidFill>
                <a:cs typeface="Calibri"/>
              </a:rPr>
              <a:t>Dans l’énumération, l’itinérance dans les lieux extérieurs </a:t>
            </a:r>
            <a:r>
              <a:rPr lang="fr-FR" sz="2400" u="sng" dirty="0">
                <a:solidFill>
                  <a:srgbClr val="2D2E83"/>
                </a:solidFill>
                <a:cs typeface="Calibri"/>
              </a:rPr>
              <a:t>n’est pas </a:t>
            </a:r>
            <a:r>
              <a:rPr lang="fr-FR" sz="2400" dirty="0">
                <a:solidFill>
                  <a:srgbClr val="2D2E83"/>
                </a:solidFill>
                <a:cs typeface="Calibri"/>
              </a:rPr>
              <a:t>estimée (donc pas de sillonnage)</a:t>
            </a:r>
          </a:p>
          <a:p>
            <a:r>
              <a:rPr lang="fr-FR" sz="2400" dirty="0">
                <a:solidFill>
                  <a:srgbClr val="2D2E83"/>
                </a:solidFill>
                <a:cs typeface="Calibri"/>
              </a:rPr>
              <a:t>Il n’y a </a:t>
            </a:r>
            <a:r>
              <a:rPr lang="fr-FR" sz="2400" u="sng" dirty="0">
                <a:solidFill>
                  <a:srgbClr val="2D2E83"/>
                </a:solidFill>
                <a:cs typeface="Calibri"/>
              </a:rPr>
              <a:t>pas</a:t>
            </a:r>
            <a:r>
              <a:rPr lang="fr-FR" sz="2400" dirty="0">
                <a:solidFill>
                  <a:srgbClr val="2D2E83"/>
                </a:solidFill>
                <a:cs typeface="Calibri"/>
              </a:rPr>
              <a:t> de passation de questionnaires aux personnes en situation d’itinérance.</a:t>
            </a:r>
          </a:p>
          <a:p>
            <a:r>
              <a:rPr lang="fr-FR" sz="2400" dirty="0">
                <a:solidFill>
                  <a:srgbClr val="2D2E83"/>
                </a:solidFill>
                <a:cs typeface="Calibri"/>
              </a:rPr>
              <a:t>La comparaison des nombres estimés en 2022 et 2024 sera partielle.</a:t>
            </a:r>
          </a:p>
          <a:p>
            <a:endParaRPr lang="fr-CA" dirty="0"/>
          </a:p>
        </p:txBody>
      </p:sp>
    </p:spTree>
    <p:extLst>
      <p:ext uri="{BB962C8B-B14F-4D97-AF65-F5344CB8AC3E}">
        <p14:creationId xmlns:p14="http://schemas.microsoft.com/office/powerpoint/2010/main" val="3897575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C94CACA-1898-7D81-12D7-1E593652633F}"/>
              </a:ext>
            </a:extLst>
          </p:cNvPr>
          <p:cNvSpPr>
            <a:spLocks noGrp="1"/>
          </p:cNvSpPr>
          <p:nvPr>
            <p:ph type="title"/>
          </p:nvPr>
        </p:nvSpPr>
        <p:spPr/>
        <p:txBody>
          <a:bodyPr>
            <a:normAutofit fontScale="90000"/>
          </a:bodyPr>
          <a:lstStyle/>
          <a:p>
            <a:r>
              <a:rPr lang="fr-CA" dirty="0"/>
              <a:t>Énumération de l’itinérance hébergée</a:t>
            </a:r>
          </a:p>
        </p:txBody>
      </p:sp>
      <p:sp>
        <p:nvSpPr>
          <p:cNvPr id="6" name="Espace réservé du texte 5">
            <a:extLst>
              <a:ext uri="{FF2B5EF4-FFF2-40B4-BE49-F238E27FC236}">
                <a16:creationId xmlns:a16="http://schemas.microsoft.com/office/drawing/2014/main" id="{1A816DEB-E0AA-63B8-A696-093981AA24D4}"/>
              </a:ext>
            </a:extLst>
          </p:cNvPr>
          <p:cNvSpPr>
            <a:spLocks noGrp="1"/>
          </p:cNvSpPr>
          <p:nvPr>
            <p:ph type="body" idx="1"/>
          </p:nvPr>
        </p:nvSpPr>
        <p:spPr>
          <a:xfrm>
            <a:off x="948267" y="1688768"/>
            <a:ext cx="9086321" cy="3983898"/>
          </a:xfrm>
        </p:spPr>
        <p:txBody>
          <a:bodyPr>
            <a:normAutofit/>
          </a:bodyPr>
          <a:lstStyle/>
          <a:p>
            <a:r>
              <a:rPr lang="fr-CA" sz="2200" b="1" dirty="0">
                <a:cs typeface="Arial" panose="020B0604020202020204" pitchFamily="34" charset="0"/>
              </a:rPr>
              <a:t>Objectifs : </a:t>
            </a:r>
          </a:p>
          <a:p>
            <a:endParaRPr lang="fr-CA" sz="2200" b="1" dirty="0">
              <a:cs typeface="Arial" panose="020B0604020202020204" pitchFamily="34" charset="0"/>
            </a:endParaRPr>
          </a:p>
          <a:p>
            <a:pPr marL="342900" indent="-342900" algn="just">
              <a:lnSpc>
                <a:spcPct val="100000"/>
              </a:lnSpc>
              <a:spcBef>
                <a:spcPts val="0"/>
              </a:spcBef>
              <a:spcAft>
                <a:spcPts val="600"/>
              </a:spcAft>
              <a:buFont typeface="+mj-lt"/>
              <a:buAutoNum type="arabicPeriod"/>
            </a:pPr>
            <a:r>
              <a:rPr lang="fr-CA" sz="2000" dirty="0">
                <a:latin typeface="Calibri "/>
                <a:ea typeface="Arial" panose="020B0604020202020204" pitchFamily="34" charset="0"/>
                <a:cs typeface="Arial" panose="020B0604020202020204" pitchFamily="34" charset="0"/>
              </a:rPr>
              <a:t>dresser l’inventaire des points de services des ressources d’hébergement;</a:t>
            </a:r>
            <a:endParaRPr lang="fr-CA" sz="2000" dirty="0">
              <a:latin typeface="Calibri "/>
              <a:ea typeface="Calibri" panose="020F0502020204030204" pitchFamily="34" charset="0"/>
              <a:cs typeface="Arial" panose="020B0604020202020204" pitchFamily="34" charset="0"/>
            </a:endParaRPr>
          </a:p>
          <a:p>
            <a:pPr marL="342900" indent="-342900" algn="just">
              <a:lnSpc>
                <a:spcPct val="100000"/>
              </a:lnSpc>
              <a:spcBef>
                <a:spcPts val="0"/>
              </a:spcBef>
              <a:spcAft>
                <a:spcPts val="600"/>
              </a:spcAft>
              <a:buFont typeface="+mj-lt"/>
              <a:buAutoNum type="arabicPeriod"/>
            </a:pPr>
            <a:r>
              <a:rPr lang="fr-CA" sz="2000" dirty="0">
                <a:latin typeface="Calibri "/>
                <a:ea typeface="Arial" panose="020B0604020202020204" pitchFamily="34" charset="0"/>
                <a:cs typeface="Arial" panose="020B0604020202020204" pitchFamily="34" charset="0"/>
              </a:rPr>
              <a:t>recueillir des données administratives sur lesdites ressources (ex. : nombre de places disponibles, nombre de personnes hébergées) un soir donné; </a:t>
            </a:r>
            <a:endParaRPr lang="fr-CA" sz="2000" dirty="0">
              <a:latin typeface="Calibri "/>
              <a:ea typeface="Calibri" panose="020F0502020204030204" pitchFamily="34" charset="0"/>
              <a:cs typeface="Arial" panose="020B0604020202020204" pitchFamily="34" charset="0"/>
            </a:endParaRPr>
          </a:p>
          <a:p>
            <a:pPr marL="342900" indent="-342900" algn="just">
              <a:lnSpc>
                <a:spcPct val="100000"/>
              </a:lnSpc>
              <a:spcBef>
                <a:spcPts val="0"/>
              </a:spcBef>
              <a:spcAft>
                <a:spcPts val="600"/>
              </a:spcAft>
              <a:buFont typeface="+mj-lt"/>
              <a:buAutoNum type="arabicPeriod"/>
            </a:pPr>
            <a:r>
              <a:rPr lang="fr-CA" sz="2000" dirty="0">
                <a:latin typeface="Calibri "/>
                <a:ea typeface="Arial" panose="020B0604020202020204" pitchFamily="34" charset="0"/>
                <a:cs typeface="Arial" panose="020B0604020202020204" pitchFamily="34" charset="0"/>
              </a:rPr>
              <a:t>estimer le nombre de personnes en situation d’itinérance visible qui sont hébergées dans ces ressources un soir donné; </a:t>
            </a:r>
            <a:endParaRPr lang="fr-CA" sz="2000" dirty="0">
              <a:latin typeface="Calibri "/>
              <a:ea typeface="Calibri" panose="020F0502020204030204" pitchFamily="34" charset="0"/>
              <a:cs typeface="Arial" panose="020B0604020202020204" pitchFamily="34" charset="0"/>
            </a:endParaRPr>
          </a:p>
          <a:p>
            <a:pPr marL="342900" indent="-342900" algn="just">
              <a:lnSpc>
                <a:spcPct val="100000"/>
              </a:lnSpc>
              <a:spcBef>
                <a:spcPts val="0"/>
              </a:spcBef>
              <a:spcAft>
                <a:spcPts val="600"/>
              </a:spcAft>
              <a:buFont typeface="+mj-lt"/>
              <a:buAutoNum type="arabicPeriod"/>
            </a:pPr>
            <a:r>
              <a:rPr lang="fr-CA" sz="2000" dirty="0">
                <a:latin typeface="Calibri "/>
                <a:ea typeface="Arial" panose="020B0604020202020204" pitchFamily="34" charset="0"/>
                <a:cs typeface="Arial" panose="020B0604020202020204" pitchFamily="34" charset="0"/>
              </a:rPr>
              <a:t>comparer les nombres estimés avec les exercices de dénombrement précédents. </a:t>
            </a:r>
            <a:endParaRPr lang="fr-CA" sz="2000" dirty="0">
              <a:latin typeface="Calibri "/>
              <a:ea typeface="Calibri" panose="020F0502020204030204" pitchFamily="34" charset="0"/>
              <a:cs typeface="Arial" panose="020B0604020202020204" pitchFamily="34" charset="0"/>
            </a:endParaRPr>
          </a:p>
          <a:p>
            <a:endParaRPr lang="fr-FR" sz="2200" dirty="0">
              <a:solidFill>
                <a:srgbClr val="2D2E83"/>
              </a:solidFill>
              <a:cs typeface="Arial" panose="020B0604020202020204" pitchFamily="34" charset="0"/>
            </a:endParaRPr>
          </a:p>
          <a:p>
            <a:endParaRPr lang="fr-CA" dirty="0"/>
          </a:p>
        </p:txBody>
      </p:sp>
    </p:spTree>
    <p:extLst>
      <p:ext uri="{BB962C8B-B14F-4D97-AF65-F5344CB8AC3E}">
        <p14:creationId xmlns:p14="http://schemas.microsoft.com/office/powerpoint/2010/main" val="3216352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630886-E8F2-7EBE-D690-0EA0262EE9F3}"/>
              </a:ext>
            </a:extLst>
          </p:cNvPr>
          <p:cNvSpPr>
            <a:spLocks noGrp="1"/>
          </p:cNvSpPr>
          <p:nvPr>
            <p:ph type="title"/>
          </p:nvPr>
        </p:nvSpPr>
        <p:spPr/>
        <p:txBody>
          <a:bodyPr>
            <a:normAutofit fontScale="90000"/>
          </a:bodyPr>
          <a:lstStyle/>
          <a:p>
            <a:r>
              <a:rPr lang="fr-CA" dirty="0"/>
              <a:t>Énumération de l’itinérance hébergée</a:t>
            </a:r>
          </a:p>
        </p:txBody>
      </p:sp>
      <p:sp>
        <p:nvSpPr>
          <p:cNvPr id="3" name="Espace réservé du texte 2">
            <a:extLst>
              <a:ext uri="{FF2B5EF4-FFF2-40B4-BE49-F238E27FC236}">
                <a16:creationId xmlns:a16="http://schemas.microsoft.com/office/drawing/2014/main" id="{D2141B6C-4688-8C77-49C2-C59B1D4144CA}"/>
              </a:ext>
            </a:extLst>
          </p:cNvPr>
          <p:cNvSpPr>
            <a:spLocks noGrp="1"/>
          </p:cNvSpPr>
          <p:nvPr>
            <p:ph type="body" idx="1"/>
          </p:nvPr>
        </p:nvSpPr>
        <p:spPr>
          <a:xfrm>
            <a:off x="905933" y="1632914"/>
            <a:ext cx="8789988" cy="4661594"/>
          </a:xfrm>
        </p:spPr>
        <p:txBody>
          <a:bodyPr>
            <a:normAutofit/>
          </a:bodyPr>
          <a:lstStyle/>
          <a:p>
            <a:r>
              <a:rPr lang="fr-CA" b="1" dirty="0"/>
              <a:t>Prochaines étapes</a:t>
            </a:r>
          </a:p>
          <a:p>
            <a:pPr marL="457200" indent="-457200">
              <a:buFont typeface="Arial" panose="020B0604020202020204" pitchFamily="34" charset="0"/>
              <a:buChar char="•"/>
            </a:pPr>
            <a:r>
              <a:rPr lang="fr-CA" sz="2000" dirty="0"/>
              <a:t>Février à avril 2024 : Planification de l’exercice</a:t>
            </a:r>
          </a:p>
          <a:p>
            <a:pPr marL="914400" lvl="1" indent="-457200">
              <a:buFont typeface="Arial" panose="020B0604020202020204" pitchFamily="34" charset="0"/>
              <a:buChar char="•"/>
            </a:pPr>
            <a:r>
              <a:rPr lang="fr-CA" sz="1600" dirty="0">
                <a:solidFill>
                  <a:srgbClr val="2D2E83"/>
                </a:solidFill>
                <a:latin typeface="Calibri" panose="020F0502020204030204" pitchFamily="34" charset="0"/>
              </a:rPr>
              <a:t>Officialisation de la date (celle pressentie est le 23 avril 2024)</a:t>
            </a:r>
          </a:p>
          <a:p>
            <a:pPr marL="914400" lvl="1" indent="-457200">
              <a:buFont typeface="Arial" panose="020B0604020202020204" pitchFamily="34" charset="0"/>
              <a:buChar char="•"/>
            </a:pPr>
            <a:r>
              <a:rPr lang="fr-CA" sz="1600" dirty="0">
                <a:solidFill>
                  <a:srgbClr val="2D2E83"/>
                </a:solidFill>
                <a:latin typeface="Calibri" panose="020F0502020204030204" pitchFamily="34" charset="0"/>
              </a:rPr>
              <a:t>Mobilisation des partenaires</a:t>
            </a:r>
          </a:p>
          <a:p>
            <a:pPr marL="914400" lvl="1" indent="-457200">
              <a:buFont typeface="Arial" panose="020B0604020202020204" pitchFamily="34" charset="0"/>
              <a:buChar char="•"/>
            </a:pPr>
            <a:r>
              <a:rPr lang="fr-CA" sz="1600" dirty="0">
                <a:solidFill>
                  <a:srgbClr val="2D2E83"/>
                </a:solidFill>
                <a:latin typeface="Calibri" panose="020F0502020204030204" pitchFamily="34" charset="0"/>
              </a:rPr>
              <a:t>Production de documents de soutien et d’outils de formation destinées aux établissements</a:t>
            </a:r>
          </a:p>
          <a:p>
            <a:pPr marL="914400" lvl="1" indent="-457200">
              <a:buFont typeface="Arial" panose="020B0604020202020204" pitchFamily="34" charset="0"/>
              <a:buChar char="•"/>
            </a:pPr>
            <a:r>
              <a:rPr lang="fr-CA" sz="1600" dirty="0">
                <a:solidFill>
                  <a:srgbClr val="2D2E83"/>
                </a:solidFill>
                <a:latin typeface="Calibri" panose="020F0502020204030204" pitchFamily="34" charset="0"/>
              </a:rPr>
              <a:t>Mise à jour de l’inventaire des ressources </a:t>
            </a:r>
          </a:p>
          <a:p>
            <a:pPr marL="457200" indent="-457200">
              <a:buFont typeface="Arial" panose="020B0604020202020204" pitchFamily="34" charset="0"/>
              <a:buChar char="•"/>
            </a:pPr>
            <a:r>
              <a:rPr lang="fr-CA" sz="2000" dirty="0"/>
              <a:t>Avril 2024 : Réalisation de l’exercice</a:t>
            </a:r>
          </a:p>
          <a:p>
            <a:pPr marL="914400" lvl="1" indent="-457200">
              <a:buFont typeface="Arial" panose="020B0604020202020204" pitchFamily="34" charset="0"/>
              <a:buChar char="•"/>
            </a:pPr>
            <a:r>
              <a:rPr lang="fr-FR" sz="1400" dirty="0">
                <a:solidFill>
                  <a:srgbClr val="2D2E83"/>
                </a:solidFill>
                <a:latin typeface="Calibri" panose="020F0502020204030204" pitchFamily="34" charset="0"/>
              </a:rPr>
              <a:t>Saisie des données administratives au sein de la plateforme web par les organismes et les partenaires</a:t>
            </a:r>
          </a:p>
          <a:p>
            <a:pPr marL="457200" indent="-457200">
              <a:buFont typeface="Arial" panose="020B0604020202020204" pitchFamily="34" charset="0"/>
              <a:buChar char="•"/>
            </a:pPr>
            <a:r>
              <a:rPr lang="fr-FR" sz="2000" dirty="0">
                <a:solidFill>
                  <a:srgbClr val="2D2E83"/>
                </a:solidFill>
                <a:latin typeface="Calibri" panose="020F0502020204030204" pitchFamily="34" charset="0"/>
              </a:rPr>
              <a:t>Printemps 2024 : Analyse des résultats</a:t>
            </a:r>
          </a:p>
          <a:p>
            <a:pPr marL="457200" indent="-457200">
              <a:buFont typeface="Arial" panose="020B0604020202020204" pitchFamily="34" charset="0"/>
              <a:buChar char="•"/>
            </a:pPr>
            <a:r>
              <a:rPr lang="fr-FR" sz="2000" dirty="0">
                <a:solidFill>
                  <a:srgbClr val="2D2E83"/>
                </a:solidFill>
                <a:latin typeface="Calibri" panose="020F0502020204030204" pitchFamily="34" charset="0"/>
              </a:rPr>
              <a:t>Été – Automne 2024 : Rédaction du rapport</a:t>
            </a:r>
          </a:p>
          <a:p>
            <a:pPr marL="457200" indent="-457200">
              <a:buFont typeface="Arial" panose="020B0604020202020204" pitchFamily="34" charset="0"/>
              <a:buChar char="•"/>
            </a:pPr>
            <a:r>
              <a:rPr lang="fr-FR" sz="2000" dirty="0">
                <a:solidFill>
                  <a:srgbClr val="2D2E83"/>
                </a:solidFill>
                <a:latin typeface="Calibri" panose="020F0502020204030204" pitchFamily="34" charset="0"/>
              </a:rPr>
              <a:t>Octobre 2024 : Publication du rapport d’énumération</a:t>
            </a:r>
            <a:endParaRPr lang="fr-CA" sz="2000" dirty="0"/>
          </a:p>
        </p:txBody>
      </p:sp>
    </p:spTree>
    <p:extLst>
      <p:ext uri="{BB962C8B-B14F-4D97-AF65-F5344CB8AC3E}">
        <p14:creationId xmlns:p14="http://schemas.microsoft.com/office/powerpoint/2010/main" val="7688955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6D4941-7559-2250-72BD-FBB56A83CD71}"/>
              </a:ext>
            </a:extLst>
          </p:cNvPr>
          <p:cNvSpPr>
            <a:spLocks noGrp="1"/>
          </p:cNvSpPr>
          <p:nvPr>
            <p:ph type="title"/>
          </p:nvPr>
        </p:nvSpPr>
        <p:spPr/>
        <p:txBody>
          <a:bodyPr>
            <a:normAutofit fontScale="90000"/>
          </a:bodyPr>
          <a:lstStyle/>
          <a:p>
            <a:r>
              <a:rPr lang="fr-CA"/>
              <a:t>Mesure 14.1 : Rôles et responsabilités</a:t>
            </a:r>
            <a:endParaRPr lang="fr-FR"/>
          </a:p>
        </p:txBody>
      </p:sp>
      <p:sp>
        <p:nvSpPr>
          <p:cNvPr id="4" name="Espace réservé du numéro de diapositive 3">
            <a:extLst>
              <a:ext uri="{FF2B5EF4-FFF2-40B4-BE49-F238E27FC236}">
                <a16:creationId xmlns:a16="http://schemas.microsoft.com/office/drawing/2014/main" id="{23204B74-0D79-6D37-EF88-863664582100}"/>
              </a:ext>
            </a:extLst>
          </p:cNvPr>
          <p:cNvSpPr>
            <a:spLocks noGrp="1"/>
          </p:cNvSpPr>
          <p:nvPr>
            <p:ph type="sldNum" sz="quarter" idx="4"/>
          </p:nvPr>
        </p:nvSpPr>
        <p:spPr/>
        <p:txBody>
          <a:bodyPr/>
          <a:lstStyle/>
          <a:p>
            <a:fld id="{511EA75C-EC4C-4D33-ACF8-A8544E993E0B}" type="slidenum">
              <a:rPr lang="fr-CA" smtClean="0"/>
              <a:t>17</a:t>
            </a:fld>
            <a:endParaRPr lang="fr-CA"/>
          </a:p>
        </p:txBody>
      </p:sp>
      <p:sp>
        <p:nvSpPr>
          <p:cNvPr id="5" name="Espace réservé du texte 2">
            <a:extLst>
              <a:ext uri="{FF2B5EF4-FFF2-40B4-BE49-F238E27FC236}">
                <a16:creationId xmlns:a16="http://schemas.microsoft.com/office/drawing/2014/main" id="{D78B6268-079D-BC3B-B436-0C5B144FCEDF}"/>
              </a:ext>
            </a:extLst>
          </p:cNvPr>
          <p:cNvSpPr>
            <a:spLocks noGrp="1"/>
          </p:cNvSpPr>
          <p:nvPr>
            <p:ph type="body" idx="1"/>
          </p:nvPr>
        </p:nvSpPr>
        <p:spPr>
          <a:xfrm>
            <a:off x="831850" y="1858962"/>
            <a:ext cx="10515600" cy="3576637"/>
          </a:xfrm>
        </p:spPr>
        <p:txBody>
          <a:bodyPr vert="horz" lIns="91440" tIns="45720" rIns="91440" bIns="45720" rtlCol="0" anchor="t">
            <a:normAutofit/>
          </a:bodyPr>
          <a:lstStyle/>
          <a:p>
            <a:pPr marL="457200" indent="-457200">
              <a:buClr>
                <a:srgbClr val="B8E6F2"/>
              </a:buClr>
              <a:buFont typeface="Arial" panose="020B0604020202020204" pitchFamily="34" charset="0"/>
              <a:buChar char="•"/>
            </a:pPr>
            <a:r>
              <a:rPr lang="fr-FR" sz="2200" dirty="0">
                <a:latin typeface="Calibri" panose="020F0502020204030204" pitchFamily="34" charset="0"/>
                <a:cs typeface="Calibri" panose="020F0502020204030204" pitchFamily="34" charset="0"/>
              </a:rPr>
              <a:t>Dans le </a:t>
            </a:r>
            <a:r>
              <a:rPr lang="fr-CA" sz="2200" u="sng" dirty="0">
                <a:solidFill>
                  <a:srgbClr val="0563C1"/>
                </a:solidFill>
                <a:latin typeface="Calibri" panose="020F0502020204030204" pitchFamily="34" charset="0"/>
                <a:ea typeface="Cambria Math" panose="02040503050406030204" pitchFamily="18" charset="0"/>
                <a:cs typeface="Calibri" panose="020F0502020204030204" pitchFamily="34" charset="0"/>
                <a:hlinkClick r:id="rId2"/>
              </a:rPr>
              <a:t>Plan interministériel en itinérance 2021-2026</a:t>
            </a:r>
            <a:r>
              <a:rPr lang="fr-CA" sz="2200" u="sng" dirty="0">
                <a:solidFill>
                  <a:srgbClr val="0563C1"/>
                </a:solidFill>
                <a:latin typeface="Calibri" panose="020F0502020204030204" pitchFamily="34" charset="0"/>
                <a:ea typeface="Cambria Math" panose="02040503050406030204" pitchFamily="18" charset="0"/>
                <a:cs typeface="Calibri" panose="020F0502020204030204" pitchFamily="34" charset="0"/>
              </a:rPr>
              <a:t> – S’allier devant l’itinérance</a:t>
            </a:r>
            <a:r>
              <a:rPr lang="fr-CA" sz="2200" dirty="0">
                <a:latin typeface="Calibri" panose="020F0502020204030204" pitchFamily="34" charset="0"/>
                <a:ea typeface="Cambria Math" panose="02040503050406030204" pitchFamily="18" charset="0"/>
                <a:cs typeface="Calibri" panose="020F0502020204030204" pitchFamily="34" charset="0"/>
              </a:rPr>
              <a:t> (PAII), les membres de la </a:t>
            </a:r>
            <a:r>
              <a:rPr lang="fr-FR" sz="2200" dirty="0">
                <a:latin typeface="Calibri" panose="020F0502020204030204" pitchFamily="34" charset="0"/>
                <a:cs typeface="Calibri" panose="020F0502020204030204" pitchFamily="34" charset="0"/>
              </a:rPr>
              <a:t>Table interministérielle en santé mentale et en itinérance (TISMI) s’est engagée </a:t>
            </a:r>
            <a:r>
              <a:rPr lang="fr-CA" sz="2200" dirty="0">
                <a:latin typeface="Calibri" panose="020F0502020204030204" pitchFamily="34" charset="0"/>
                <a:ea typeface="Cambria Math" panose="02040503050406030204" pitchFamily="18" charset="0"/>
                <a:cs typeface="Calibri" panose="020F0502020204030204" pitchFamily="34" charset="0"/>
              </a:rPr>
              <a:t>à la </a:t>
            </a:r>
            <a:r>
              <a:rPr lang="fr-CA" sz="2200" b="1" dirty="0">
                <a:latin typeface="Calibri" panose="020F0502020204030204" pitchFamily="34" charset="0"/>
                <a:ea typeface="Cambria Math" panose="02040503050406030204" pitchFamily="18" charset="0"/>
                <a:cs typeface="Calibri" panose="020F0502020204030204" pitchFamily="34" charset="0"/>
              </a:rPr>
              <a:t>mesure 14.1 </a:t>
            </a:r>
            <a:r>
              <a:rPr lang="fr-FR" sz="2200" dirty="0">
                <a:latin typeface="Calibri" panose="020F0502020204030204" pitchFamily="34" charset="0"/>
                <a:cs typeface="Calibri" panose="020F0502020204030204" pitchFamily="34" charset="0"/>
              </a:rPr>
              <a:t>à mieux définir </a:t>
            </a:r>
            <a:r>
              <a:rPr lang="fr-CA" sz="2200" dirty="0">
                <a:latin typeface="Calibri" panose="020F0502020204030204" pitchFamily="34" charset="0"/>
                <a:ea typeface="Cambria Math" panose="02040503050406030204" pitchFamily="18" charset="0"/>
                <a:cs typeface="Calibri" panose="020F0502020204030204" pitchFamily="34" charset="0"/>
              </a:rPr>
              <a:t>les rôles et les responsabilités de chaque actrice et acteur impliqué dans la lutte à l’itinérance.</a:t>
            </a:r>
          </a:p>
          <a:p>
            <a:pPr marL="457200" indent="-457200">
              <a:buClr>
                <a:srgbClr val="B8E6F2"/>
              </a:buClr>
              <a:buFont typeface="Arial" panose="020B0604020202020204" pitchFamily="34" charset="0"/>
              <a:buChar char="•"/>
            </a:pPr>
            <a:r>
              <a:rPr lang="fr-CA" sz="2200" dirty="0">
                <a:effectLst/>
                <a:latin typeface="Calibri" panose="020F0502020204030204" pitchFamily="34" charset="0"/>
                <a:ea typeface="Cambria Math"/>
                <a:cs typeface="Calibri" panose="020F0502020204030204" pitchFamily="34" charset="0"/>
              </a:rPr>
              <a:t>À terme, le gouvernement du Québe</a:t>
            </a:r>
            <a:r>
              <a:rPr lang="fr-CA" sz="2200" dirty="0">
                <a:latin typeface="Calibri" panose="020F0502020204030204" pitchFamily="34" charset="0"/>
                <a:ea typeface="Cambria Math"/>
                <a:cs typeface="Calibri" panose="020F0502020204030204" pitchFamily="34" charset="0"/>
              </a:rPr>
              <a:t>c </a:t>
            </a:r>
            <a:r>
              <a:rPr lang="fr-CA" sz="2200" dirty="0">
                <a:effectLst/>
                <a:latin typeface="Calibri" panose="020F0502020204030204" pitchFamily="34" charset="0"/>
                <a:ea typeface="Cambria Math"/>
                <a:cs typeface="Calibri" panose="020F0502020204030204" pitchFamily="34" charset="0"/>
              </a:rPr>
              <a:t>doit publier un </a:t>
            </a:r>
            <a:r>
              <a:rPr lang="fr-CA" sz="2200" b="1" dirty="0">
                <a:effectLst/>
                <a:latin typeface="Calibri" panose="020F0502020204030204" pitchFamily="34" charset="0"/>
                <a:ea typeface="Cambria Math"/>
                <a:cs typeface="Calibri" panose="020F0502020204030204" pitchFamily="34" charset="0"/>
              </a:rPr>
              <a:t>document d’orientation </a:t>
            </a:r>
            <a:r>
              <a:rPr lang="fr-CA" sz="2200" dirty="0">
                <a:effectLst/>
                <a:latin typeface="Calibri" panose="020F0502020204030204" pitchFamily="34" charset="0"/>
                <a:ea typeface="Cambria Math"/>
                <a:cs typeface="Calibri" panose="020F0502020204030204" pitchFamily="34" charset="0"/>
              </a:rPr>
              <a:t>qui définira ce qu’est l’action gouvernementale en matière d’itinérance et comment cette dernière s’harmonise avec les actions de ses autres partenaires, dont celles des municipalités, du milieu communautaire et du réseau de la santé et des services sociaux</a:t>
            </a:r>
            <a:r>
              <a:rPr lang="fr-CA" sz="2200" dirty="0">
                <a:effectLst/>
                <a:latin typeface="Times New Roman"/>
                <a:ea typeface="Cambria Math"/>
                <a:cs typeface="Times New Roman"/>
              </a:rPr>
              <a:t>.</a:t>
            </a:r>
          </a:p>
          <a:p>
            <a:pPr marL="457200" indent="-457200">
              <a:buClr>
                <a:srgbClr val="B8E6F2"/>
              </a:buClr>
              <a:buFont typeface="Arial" panose="020B0604020202020204" pitchFamily="34" charset="0"/>
              <a:buChar char="•"/>
            </a:pPr>
            <a:endParaRPr lang="fr-FR" dirty="0">
              <a:cs typeface="Calibri" panose="020F0502020204030204"/>
            </a:endParaRPr>
          </a:p>
        </p:txBody>
      </p:sp>
    </p:spTree>
    <p:extLst>
      <p:ext uri="{BB962C8B-B14F-4D97-AF65-F5344CB8AC3E}">
        <p14:creationId xmlns:p14="http://schemas.microsoft.com/office/powerpoint/2010/main" val="1697990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9A3C07-D74A-8AD7-549A-6A4F2116FA5B}"/>
              </a:ext>
            </a:extLst>
          </p:cNvPr>
          <p:cNvSpPr>
            <a:spLocks noGrp="1"/>
          </p:cNvSpPr>
          <p:nvPr>
            <p:ph type="title"/>
          </p:nvPr>
        </p:nvSpPr>
        <p:spPr>
          <a:xfrm>
            <a:off x="838200" y="602051"/>
            <a:ext cx="10515600" cy="550607"/>
          </a:xfrm>
        </p:spPr>
        <p:txBody>
          <a:bodyPr>
            <a:normAutofit fontScale="90000"/>
          </a:bodyPr>
          <a:lstStyle/>
          <a:p>
            <a:r>
              <a:rPr lang="fr-CA" dirty="0">
                <a:ea typeface="Calibri"/>
                <a:cs typeface="Calibri"/>
              </a:rPr>
              <a:t>Proposition d'ordre du jour </a:t>
            </a:r>
            <a:endParaRPr lang="fr-CA" dirty="0">
              <a:highlight>
                <a:srgbClr val="FFFF00"/>
              </a:highlight>
              <a:cs typeface="Calibri"/>
            </a:endParaRPr>
          </a:p>
        </p:txBody>
      </p:sp>
      <p:sp>
        <p:nvSpPr>
          <p:cNvPr id="4" name="Espace réservé du numéro de diapositive 3">
            <a:extLst>
              <a:ext uri="{FF2B5EF4-FFF2-40B4-BE49-F238E27FC236}">
                <a16:creationId xmlns:a16="http://schemas.microsoft.com/office/drawing/2014/main" id="{5FA80CEF-7D2A-089A-3809-1F38A1602AC9}"/>
              </a:ext>
            </a:extLst>
          </p:cNvPr>
          <p:cNvSpPr>
            <a:spLocks noGrp="1"/>
          </p:cNvSpPr>
          <p:nvPr>
            <p:ph type="sldNum" sz="quarter" idx="4"/>
          </p:nvPr>
        </p:nvSpPr>
        <p:spPr/>
        <p:txBody>
          <a:bodyPr/>
          <a:lstStyle/>
          <a:p>
            <a:fld id="{511EA75C-EC4C-4D33-ACF8-A8544E993E0B}" type="slidenum">
              <a:rPr lang="fr-CA" smtClean="0"/>
              <a:t>2</a:t>
            </a:fld>
            <a:endParaRPr lang="fr-CA"/>
          </a:p>
        </p:txBody>
      </p:sp>
      <p:graphicFrame>
        <p:nvGraphicFramePr>
          <p:cNvPr id="7" name="Espace réservé du contenu 6">
            <a:extLst>
              <a:ext uri="{FF2B5EF4-FFF2-40B4-BE49-F238E27FC236}">
                <a16:creationId xmlns:a16="http://schemas.microsoft.com/office/drawing/2014/main" id="{0AD613AE-14AD-2C7F-7771-30CC57DE7E48}"/>
              </a:ext>
            </a:extLst>
          </p:cNvPr>
          <p:cNvGraphicFramePr>
            <a:graphicFrameLocks noGrp="1"/>
          </p:cNvGraphicFramePr>
          <p:nvPr>
            <p:ph idx="1"/>
            <p:extLst>
              <p:ext uri="{D42A27DB-BD31-4B8C-83A1-F6EECF244321}">
                <p14:modId xmlns:p14="http://schemas.microsoft.com/office/powerpoint/2010/main" val="4279093997"/>
              </p:ext>
            </p:extLst>
          </p:nvPr>
        </p:nvGraphicFramePr>
        <p:xfrm>
          <a:off x="838200" y="1160708"/>
          <a:ext cx="10820399" cy="4748276"/>
        </p:xfrm>
        <a:graphic>
          <a:graphicData uri="http://schemas.openxmlformats.org/drawingml/2006/table">
            <a:tbl>
              <a:tblPr firstRow="1" bandRow="1">
                <a:tableStyleId>{5C22544A-7EE6-4342-B048-85BDC9FD1C3A}</a:tableStyleId>
              </a:tblPr>
              <a:tblGrid>
                <a:gridCol w="5246914">
                  <a:extLst>
                    <a:ext uri="{9D8B030D-6E8A-4147-A177-3AD203B41FA5}">
                      <a16:colId xmlns:a16="http://schemas.microsoft.com/office/drawing/2014/main" val="2941077167"/>
                    </a:ext>
                  </a:extLst>
                </a:gridCol>
                <a:gridCol w="3048000">
                  <a:extLst>
                    <a:ext uri="{9D8B030D-6E8A-4147-A177-3AD203B41FA5}">
                      <a16:colId xmlns:a16="http://schemas.microsoft.com/office/drawing/2014/main" val="479007609"/>
                    </a:ext>
                  </a:extLst>
                </a:gridCol>
                <a:gridCol w="1001486">
                  <a:extLst>
                    <a:ext uri="{9D8B030D-6E8A-4147-A177-3AD203B41FA5}">
                      <a16:colId xmlns:a16="http://schemas.microsoft.com/office/drawing/2014/main" val="1199973967"/>
                    </a:ext>
                  </a:extLst>
                </a:gridCol>
                <a:gridCol w="1523999">
                  <a:extLst>
                    <a:ext uri="{9D8B030D-6E8A-4147-A177-3AD203B41FA5}">
                      <a16:colId xmlns:a16="http://schemas.microsoft.com/office/drawing/2014/main" val="935270585"/>
                    </a:ext>
                  </a:extLst>
                </a:gridCol>
              </a:tblGrid>
              <a:tr h="331851">
                <a:tc>
                  <a:txBody>
                    <a:bodyPr/>
                    <a:lstStyle/>
                    <a:p>
                      <a:pPr marL="0" algn="ctr" rtl="0" eaLnBrk="1" fontAlgn="t" latinLnBrk="0" hangingPunct="1">
                        <a:spcBef>
                          <a:spcPts val="0"/>
                        </a:spcBef>
                        <a:spcAft>
                          <a:spcPts val="0"/>
                        </a:spcAft>
                      </a:pPr>
                      <a:r>
                        <a:rPr lang="fr-CA" sz="1800" b="1" i="0" u="none" strike="noStrike" kern="1200" dirty="0">
                          <a:solidFill>
                            <a:srgbClr val="FFFFFF"/>
                          </a:solidFill>
                          <a:effectLst/>
                          <a:latin typeface="Calibri"/>
                        </a:rPr>
                        <a:t>Sujets</a:t>
                      </a:r>
                      <a:endParaRPr lang="fr-CA" sz="1800" b="0" i="0" u="none" strike="noStrike" dirty="0">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5DA1"/>
                    </a:solidFill>
                  </a:tcPr>
                </a:tc>
                <a:tc>
                  <a:txBody>
                    <a:bodyPr/>
                    <a:lstStyle/>
                    <a:p>
                      <a:pPr marL="0" algn="ctr" rtl="0" eaLnBrk="1" fontAlgn="t" latinLnBrk="0" hangingPunct="1">
                        <a:spcBef>
                          <a:spcPts val="0"/>
                        </a:spcBef>
                        <a:spcAft>
                          <a:spcPts val="0"/>
                        </a:spcAft>
                      </a:pPr>
                      <a:r>
                        <a:rPr lang="fr-CA" sz="1800" b="1" i="0" u="none" strike="noStrike" kern="1200">
                          <a:solidFill>
                            <a:srgbClr val="FFFFFF"/>
                          </a:solidFill>
                          <a:effectLst/>
                          <a:latin typeface="Calibri" panose="020F0502020204030204" pitchFamily="34" charset="0"/>
                        </a:rPr>
                        <a:t>Présentateurs</a:t>
                      </a:r>
                      <a:endParaRPr lang="fr-CA" sz="1800" b="0" i="0" u="none" strike="noStrike">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5DA1"/>
                    </a:solidFill>
                  </a:tcPr>
                </a:tc>
                <a:tc>
                  <a:txBody>
                    <a:bodyPr/>
                    <a:lstStyle/>
                    <a:p>
                      <a:pPr marL="0" algn="ctr" rtl="0" eaLnBrk="1" fontAlgn="t" latinLnBrk="0" hangingPunct="1">
                        <a:spcBef>
                          <a:spcPts val="0"/>
                        </a:spcBef>
                        <a:spcAft>
                          <a:spcPts val="0"/>
                        </a:spcAft>
                      </a:pPr>
                      <a:r>
                        <a:rPr lang="fr-FR" sz="1800" b="1" i="0" u="none" strike="noStrike" kern="1200">
                          <a:solidFill>
                            <a:srgbClr val="FFFFFF"/>
                          </a:solidFill>
                          <a:effectLst/>
                          <a:latin typeface="Calibri" panose="020F0502020204030204" pitchFamily="34" charset="0"/>
                          <a:ea typeface="+mn-ea"/>
                          <a:cs typeface="+mn-cs"/>
                        </a:rPr>
                        <a:t>Durée</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5DA1"/>
                    </a:solidFill>
                  </a:tcPr>
                </a:tc>
                <a:tc>
                  <a:txBody>
                    <a:bodyPr/>
                    <a:lstStyle/>
                    <a:p>
                      <a:pPr marL="0" algn="l" rtl="0" eaLnBrk="1" fontAlgn="t" latinLnBrk="0" hangingPunct="1">
                        <a:spcBef>
                          <a:spcPts val="0"/>
                        </a:spcBef>
                        <a:spcAft>
                          <a:spcPts val="0"/>
                        </a:spcAft>
                      </a:pPr>
                      <a:r>
                        <a:rPr lang="fr-FR" sz="1800" b="1" i="0" u="none" strike="noStrike" kern="1200" dirty="0">
                          <a:solidFill>
                            <a:srgbClr val="FFFFFF"/>
                          </a:solidFill>
                          <a:effectLst/>
                          <a:latin typeface="Calibri" panose="020F0502020204030204" pitchFamily="34" charset="0"/>
                          <a:ea typeface="+mn-ea"/>
                          <a:cs typeface="+mn-cs"/>
                        </a:rPr>
                        <a:t>Pièce jointe</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5DA1"/>
                    </a:solidFill>
                  </a:tcPr>
                </a:tc>
                <a:extLst>
                  <a:ext uri="{0D108BD9-81ED-4DB2-BD59-A6C34878D82A}">
                    <a16:rowId xmlns:a16="http://schemas.microsoft.com/office/drawing/2014/main" val="3227278391"/>
                  </a:ext>
                </a:extLst>
              </a:tr>
              <a:tr h="331851">
                <a:tc>
                  <a:txBody>
                    <a:bodyPr/>
                    <a:lstStyle/>
                    <a:p>
                      <a:pPr marL="0" indent="0" algn="l" rtl="0" eaLnBrk="1" fontAlgn="t" latinLnBrk="0" hangingPunct="1">
                        <a:spcBef>
                          <a:spcPts val="0"/>
                        </a:spcBef>
                        <a:spcAft>
                          <a:spcPts val="0"/>
                        </a:spcAft>
                        <a:buClrTx/>
                        <a:buSzPts val="1800"/>
                        <a:buNone/>
                      </a:pPr>
                      <a:r>
                        <a:rPr lang="fr-CA" sz="1800" b="0" i="0" u="none" strike="noStrike" kern="1200" dirty="0">
                          <a:solidFill>
                            <a:srgbClr val="2D2E83"/>
                          </a:solidFill>
                          <a:effectLst/>
                          <a:latin typeface="Calibri" panose="020F0502020204030204" pitchFamily="34" charset="0"/>
                        </a:rPr>
                        <a:t>1. Mot de bienvenue et tour de table</a:t>
                      </a:r>
                      <a:endParaRPr lang="fr-CA" sz="1800" b="0" i="0" u="none" strike="noStrike" dirty="0">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l" rtl="0" eaLnBrk="1" fontAlgn="t" latinLnBrk="0" hangingPunct="1">
                        <a:spcBef>
                          <a:spcPts val="0"/>
                        </a:spcBef>
                        <a:spcAft>
                          <a:spcPts val="0"/>
                        </a:spcAft>
                      </a:pPr>
                      <a:r>
                        <a:rPr lang="fr-CA" sz="1800" b="0" i="0" u="none" strike="noStrike" kern="1200">
                          <a:solidFill>
                            <a:srgbClr val="2D2E83"/>
                          </a:solidFill>
                          <a:effectLst/>
                          <a:latin typeface="Calibri"/>
                        </a:rPr>
                        <a:t>Katia Petit</a:t>
                      </a:r>
                      <a:endParaRPr lang="fr-CA" sz="1800" b="0" i="0" u="none" strike="noStrike">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r>
                        <a:rPr lang="fr-CA" sz="1800" b="0" i="0" u="none" strike="noStrike" kern="1200">
                          <a:solidFill>
                            <a:srgbClr val="2D2E83"/>
                          </a:solidFill>
                          <a:effectLst/>
                          <a:latin typeface="Calibri"/>
                        </a:rPr>
                        <a:t>5</a:t>
                      </a:r>
                      <a:endParaRPr lang="fr-CA" sz="1800" b="0" i="0" u="none" strike="noStrike">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endParaRPr lang="fr-FR" sz="1800" b="0" i="0" u="none" strike="noStrike">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extLst>
                  <a:ext uri="{0D108BD9-81ED-4DB2-BD59-A6C34878D82A}">
                    <a16:rowId xmlns:a16="http://schemas.microsoft.com/office/drawing/2014/main" val="582874379"/>
                  </a:ext>
                </a:extLst>
              </a:tr>
              <a:tr h="331851">
                <a:tc>
                  <a:txBody>
                    <a:bodyPr/>
                    <a:lstStyle/>
                    <a:p>
                      <a:pPr marL="0" indent="0" algn="l" rtl="0" eaLnBrk="1" fontAlgn="t"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ea typeface="+mn-ea"/>
                          <a:cs typeface="+mn-cs"/>
                        </a:rPr>
                        <a:t>2. Adoption du projet d'ordre du jour</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l" rtl="0" eaLnBrk="1" fontAlgn="t" latinLnBrk="0" hangingPunct="1">
                        <a:spcBef>
                          <a:spcPts val="0"/>
                        </a:spcBef>
                        <a:spcAft>
                          <a:spcPts val="0"/>
                        </a:spcAft>
                      </a:pPr>
                      <a:r>
                        <a:rPr lang="fr-CA" sz="1800" b="0" i="0" u="none" strike="noStrike" kern="1200">
                          <a:solidFill>
                            <a:srgbClr val="2D2E83"/>
                          </a:solidFill>
                          <a:effectLst/>
                          <a:latin typeface="Calibri"/>
                        </a:rPr>
                        <a:t>Katia Petit</a:t>
                      </a:r>
                      <a:endParaRPr lang="fr-CA" sz="1800" b="0" i="0" u="none" strike="noStrike">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CA" sz="1800" b="0" i="0" u="none" strike="noStrike" kern="1200">
                          <a:solidFill>
                            <a:srgbClr val="2D2E83"/>
                          </a:solidFill>
                          <a:effectLst/>
                          <a:latin typeface="Calibri"/>
                        </a:rPr>
                        <a:t>5</a:t>
                      </a:r>
                      <a:endParaRPr lang="fr-CA" sz="1800" b="0" i="0" u="none" strike="noStrike">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CA" sz="1800" b="0" i="0" u="none" strike="noStrike" kern="1200" dirty="0">
                          <a:solidFill>
                            <a:srgbClr val="2D2E83"/>
                          </a:solidFill>
                          <a:effectLst/>
                          <a:latin typeface="Calibri"/>
                        </a:rPr>
                        <a:t>X</a:t>
                      </a:r>
                      <a:endParaRPr lang="fr-CA" sz="1800" b="0" i="0" u="none" strike="noStrike" dirty="0">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extLst>
                  <a:ext uri="{0D108BD9-81ED-4DB2-BD59-A6C34878D82A}">
                    <a16:rowId xmlns:a16="http://schemas.microsoft.com/office/drawing/2014/main" val="3271441467"/>
                  </a:ext>
                </a:extLst>
              </a:tr>
              <a:tr h="568960">
                <a:tc>
                  <a:txBody>
                    <a:bodyPr/>
                    <a:lstStyle/>
                    <a:p>
                      <a:pPr marL="0" indent="0" algn="l" rtl="0" eaLnBrk="1" fontAlgn="t"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ea typeface="+mn-ea"/>
                          <a:cs typeface="+mn-cs"/>
                        </a:rPr>
                        <a:t>3. Présentation des objectifs de la rencontre et rappel du contexte des travaux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l" rtl="0" eaLnBrk="1" fontAlgn="t" latinLnBrk="0" hangingPunct="1">
                        <a:spcBef>
                          <a:spcPts val="0"/>
                        </a:spcBef>
                        <a:spcAft>
                          <a:spcPts val="0"/>
                        </a:spcAft>
                      </a:pPr>
                      <a:r>
                        <a:rPr lang="fr-CA" sz="1800" b="0" i="0" u="none" strike="noStrike" kern="1200" dirty="0">
                          <a:solidFill>
                            <a:srgbClr val="2D2E83"/>
                          </a:solidFill>
                          <a:effectLst/>
                          <a:latin typeface="Calibri"/>
                        </a:rPr>
                        <a:t>Katia Petit</a:t>
                      </a:r>
                      <a:endParaRPr lang="fr-CA" sz="1800" b="0" i="0" u="none" strike="noStrike" dirty="0">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r>
                        <a:rPr lang="fr-CA" sz="1800" b="0" i="0" u="none" strike="noStrike" kern="1200" dirty="0">
                          <a:solidFill>
                            <a:srgbClr val="2D2E83"/>
                          </a:solidFill>
                          <a:effectLst/>
                          <a:latin typeface="Calibri"/>
                        </a:rPr>
                        <a:t>5</a:t>
                      </a:r>
                      <a:endParaRPr lang="fr-CA" sz="1800" b="0" i="0" u="none" strike="noStrike" dirty="0">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endParaRPr lang="fr-FR" sz="1800" b="0" i="0" u="none" strike="noStrike">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extLst>
                  <a:ext uri="{0D108BD9-81ED-4DB2-BD59-A6C34878D82A}">
                    <a16:rowId xmlns:a16="http://schemas.microsoft.com/office/drawing/2014/main" val="4162111111"/>
                  </a:ext>
                </a:extLst>
              </a:tr>
              <a:tr h="616585">
                <a:tc>
                  <a:txBody>
                    <a:bodyPr/>
                    <a:lstStyle/>
                    <a:p>
                      <a:pPr marL="0" indent="0" algn="l" rtl="0" eaLnBrk="1" fontAlgn="t"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ea typeface="+mn-ea"/>
                          <a:cs typeface="+mn-cs"/>
                        </a:rPr>
                        <a:t>4. Présentation et discussion d’une proposition de                                                                                              mandat et de composition pour le comité</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l" rtl="0" eaLnBrk="1" fontAlgn="t"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rPr>
                        <a:t>Caroline de </a:t>
                      </a:r>
                      <a:r>
                        <a:rPr lang="fr-CA" sz="1800" b="0" i="0" u="none" strike="noStrike" kern="1200" dirty="0" err="1">
                          <a:solidFill>
                            <a:srgbClr val="2D2E83"/>
                          </a:solidFill>
                          <a:effectLst/>
                          <a:latin typeface="Calibri" panose="020F0502020204030204" pitchFamily="34" charset="0"/>
                        </a:rPr>
                        <a:t>Pokomandy</a:t>
                      </a:r>
                      <a:r>
                        <a:rPr lang="fr-CA" sz="1800" b="0" i="0" u="none" strike="noStrike" kern="1200" dirty="0">
                          <a:solidFill>
                            <a:srgbClr val="2D2E83"/>
                          </a:solidFill>
                          <a:effectLst/>
                          <a:latin typeface="Calibri" panose="020F0502020204030204" pitchFamily="34" charset="0"/>
                        </a:rPr>
                        <a:t>-Morin</a:t>
                      </a:r>
                      <a:endParaRPr lang="fr-CA" sz="1800" b="0" i="0" u="none" strike="noStrike" dirty="0">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CA" sz="1800" b="0" i="0" u="none" strike="noStrike" kern="1200" dirty="0">
                          <a:solidFill>
                            <a:srgbClr val="2D2E83"/>
                          </a:solidFill>
                          <a:effectLst/>
                          <a:latin typeface="Calibri"/>
                        </a:rPr>
                        <a:t>20</a:t>
                      </a:r>
                      <a:endParaRPr lang="fr-CA" sz="1800" b="0" i="0" u="none" strike="noStrike" dirty="0">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CA" sz="1800" b="0" i="0" u="none" strike="noStrike" kern="1200" dirty="0">
                          <a:solidFill>
                            <a:srgbClr val="2D2E83"/>
                          </a:solidFill>
                          <a:effectLst/>
                          <a:latin typeface="Calibri"/>
                        </a:rPr>
                        <a:t>X</a:t>
                      </a:r>
                      <a:endParaRPr lang="fr-CA" sz="1800" b="0" i="0" u="none" strike="noStrike" dirty="0">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extLst>
                  <a:ext uri="{0D108BD9-81ED-4DB2-BD59-A6C34878D82A}">
                    <a16:rowId xmlns:a16="http://schemas.microsoft.com/office/drawing/2014/main" val="924311316"/>
                  </a:ext>
                </a:extLst>
              </a:tr>
              <a:tr h="683260">
                <a:tc>
                  <a:txBody>
                    <a:bodyPr/>
                    <a:lstStyle/>
                    <a:p>
                      <a:pPr marL="0" marR="0" indent="0" algn="l" rtl="0" eaLnBrk="1" fontAlgn="auto"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ea typeface="+mn-ea"/>
                          <a:cs typeface="+mn-cs"/>
                        </a:rPr>
                        <a:t>5. Échange sur les priorités du comité et modalités de </a:t>
                      </a:r>
                    </a:p>
                    <a:p>
                      <a:pPr marL="0" marR="0" indent="0" algn="l" rtl="0" eaLnBrk="1" fontAlgn="auto"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ea typeface="+mn-ea"/>
                          <a:cs typeface="+mn-cs"/>
                        </a:rPr>
                        <a:t>    fonctionnement (ex.: sous-comités de travail)</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marR="0" indent="0" algn="l" rtl="0" eaLnBrk="1" fontAlgn="auto"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rPr>
                        <a:t>Caroline de </a:t>
                      </a:r>
                      <a:r>
                        <a:rPr lang="fr-CA" sz="1800" b="0" i="0" u="none" strike="noStrike" kern="1200" dirty="0" err="1">
                          <a:solidFill>
                            <a:srgbClr val="2D2E83"/>
                          </a:solidFill>
                          <a:effectLst/>
                          <a:latin typeface="Calibri" panose="020F0502020204030204" pitchFamily="34" charset="0"/>
                        </a:rPr>
                        <a:t>Pokomandy</a:t>
                      </a:r>
                      <a:r>
                        <a:rPr lang="fr-CA" sz="1800" b="0" i="0" u="none" strike="noStrike" kern="1200" dirty="0">
                          <a:solidFill>
                            <a:srgbClr val="2D2E83"/>
                          </a:solidFill>
                          <a:effectLst/>
                          <a:latin typeface="Calibri" panose="020F0502020204030204" pitchFamily="34" charset="0"/>
                        </a:rPr>
                        <a:t>-Morin et Katia Petit</a:t>
                      </a:r>
                      <a:endParaRPr lang="fr-CA" sz="1800" b="0" i="0" u="none" strike="noStrike" dirty="0">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r>
                        <a:rPr lang="fr-CA" sz="1800" b="0" i="0" u="none" strike="noStrike" kern="1200">
                          <a:solidFill>
                            <a:srgbClr val="2D2E83"/>
                          </a:solidFill>
                          <a:effectLst/>
                          <a:latin typeface="Calibri" panose="020F0502020204030204" pitchFamily="34" charset="0"/>
                        </a:rPr>
                        <a:t>25</a:t>
                      </a:r>
                      <a:endParaRPr lang="fr-CA" sz="1800" b="0" i="0" u="none" strike="noStrike">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endParaRPr lang="fr-FR" sz="1800" b="0" i="0" u="none" strike="noStrike">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extLst>
                  <a:ext uri="{0D108BD9-81ED-4DB2-BD59-A6C34878D82A}">
                    <a16:rowId xmlns:a16="http://schemas.microsoft.com/office/drawing/2014/main" val="781141058"/>
                  </a:ext>
                </a:extLst>
              </a:tr>
              <a:tr h="681736">
                <a:tc>
                  <a:txBody>
                    <a:bodyPr/>
                    <a:lstStyle/>
                    <a:p>
                      <a:pPr marL="0" indent="0" algn="l" rtl="0" eaLnBrk="1" fontAlgn="t"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ea typeface="+mn-ea"/>
                          <a:cs typeface="+mn-cs"/>
                        </a:rPr>
                        <a:t>6. Énumération et dénombrement des personnes en situation d'itinérance</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l" rtl="0" eaLnBrk="1" fontAlgn="t" latinLnBrk="0" hangingPunct="1">
                        <a:spcBef>
                          <a:spcPts val="0"/>
                        </a:spcBef>
                        <a:spcAft>
                          <a:spcPts val="0"/>
                        </a:spcAft>
                      </a:pPr>
                      <a:r>
                        <a:rPr lang="fr-CA" sz="1800" b="0" i="0" u="none" strike="noStrike" kern="1200">
                          <a:solidFill>
                            <a:srgbClr val="2D2E83"/>
                          </a:solidFill>
                          <a:effectLst/>
                          <a:latin typeface="Calibri" panose="020F0502020204030204" pitchFamily="34" charset="0"/>
                        </a:rPr>
                        <a:t>Caroline de Pokomandy-Morin</a:t>
                      </a:r>
                      <a:endParaRPr lang="fr-CA" sz="1800" b="0" i="0" u="none" strike="noStrike">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r>
                        <a:rPr lang="fr-CA" sz="1800" b="0" i="0" u="none" strike="noStrike" kern="1200" dirty="0">
                          <a:solidFill>
                            <a:srgbClr val="2D2E83"/>
                          </a:solidFill>
                          <a:effectLst/>
                          <a:latin typeface="Calibri"/>
                        </a:rPr>
                        <a:t>20</a:t>
                      </a:r>
                      <a:endParaRPr lang="fr-CA" sz="1800" b="0" i="0" u="none" strike="noStrike" dirty="0">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ctr" rtl="0" eaLnBrk="1" fontAlgn="t" latinLnBrk="0" hangingPunct="1">
                        <a:spcBef>
                          <a:spcPts val="0"/>
                        </a:spcBef>
                        <a:spcAft>
                          <a:spcPts val="0"/>
                        </a:spcAft>
                      </a:pPr>
                      <a:endParaRPr lang="fr-CA" sz="1800" b="0" i="0" u="none" strike="noStrike" dirty="0">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extLst>
                  <a:ext uri="{0D108BD9-81ED-4DB2-BD59-A6C34878D82A}">
                    <a16:rowId xmlns:a16="http://schemas.microsoft.com/office/drawing/2014/main" val="1046443879"/>
                  </a:ext>
                </a:extLst>
              </a:tr>
              <a:tr h="331851">
                <a:tc>
                  <a:txBody>
                    <a:bodyPr/>
                    <a:lstStyle/>
                    <a:p>
                      <a:pPr marL="0" indent="0" algn="l" rtl="0" eaLnBrk="1" fontAlgn="t"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ea typeface="+mn-ea"/>
                          <a:cs typeface="+mn-cs"/>
                        </a:rPr>
                        <a:t>7. Travaux sur les rôles et responsabilités en itinérance (mesure 14.1 du PAII 2021-2026)</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l" rtl="0" eaLnBrk="1" fontAlgn="t" latinLnBrk="0" hangingPunct="1">
                        <a:spcBef>
                          <a:spcPts val="0"/>
                        </a:spcBef>
                        <a:spcAft>
                          <a:spcPts val="0"/>
                        </a:spcAft>
                      </a:pPr>
                      <a:r>
                        <a:rPr lang="fr-CA" sz="1800" b="0" i="0" u="none" strike="noStrike" kern="1200">
                          <a:solidFill>
                            <a:srgbClr val="2D2E83"/>
                          </a:solidFill>
                          <a:effectLst/>
                          <a:latin typeface="Calibri" panose="020F0502020204030204" pitchFamily="34" charset="0"/>
                        </a:rPr>
                        <a:t>Caroline de Pokomandy-Morin</a:t>
                      </a:r>
                      <a:endParaRPr lang="fr-CA" sz="1800" b="0" i="0" u="none" strike="noStrike">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r>
                        <a:rPr lang="fr-CA" sz="1800" b="0" i="0" u="none" strike="noStrike" kern="1200" dirty="0">
                          <a:solidFill>
                            <a:srgbClr val="2D2E83"/>
                          </a:solidFill>
                          <a:effectLst/>
                          <a:latin typeface="Calibri"/>
                        </a:rPr>
                        <a:t>10</a:t>
                      </a:r>
                      <a:endParaRPr lang="fr-CA" sz="1800" b="0" i="0" u="none" strike="noStrike" dirty="0">
                        <a:effectLst/>
                        <a:latin typeface="Calibri"/>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tc>
                  <a:txBody>
                    <a:bodyPr/>
                    <a:lstStyle/>
                    <a:p>
                      <a:pPr marL="0" algn="ctr" rtl="0" eaLnBrk="1" fontAlgn="t" latinLnBrk="0" hangingPunct="1">
                        <a:spcBef>
                          <a:spcPts val="0"/>
                        </a:spcBef>
                        <a:spcAft>
                          <a:spcPts val="0"/>
                        </a:spcAft>
                      </a:pPr>
                      <a:endParaRPr lang="fr-FR" sz="1800" b="0" i="0" u="none" strike="noStrike">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0"/>
                    </a:solidFill>
                  </a:tcPr>
                </a:tc>
                <a:extLst>
                  <a:ext uri="{0D108BD9-81ED-4DB2-BD59-A6C34878D82A}">
                    <a16:rowId xmlns:a16="http://schemas.microsoft.com/office/drawing/2014/main" val="3337594870"/>
                  </a:ext>
                </a:extLst>
              </a:tr>
              <a:tr h="0">
                <a:tc>
                  <a:txBody>
                    <a:bodyPr/>
                    <a:lstStyle/>
                    <a:p>
                      <a:pPr marL="0" indent="0" algn="l" rtl="0" eaLnBrk="1" fontAlgn="t" latinLnBrk="0" hangingPunct="1">
                        <a:spcBef>
                          <a:spcPts val="0"/>
                        </a:spcBef>
                        <a:spcAft>
                          <a:spcPts val="0"/>
                        </a:spcAft>
                      </a:pPr>
                      <a:r>
                        <a:rPr lang="fr-CA" sz="1800" b="0" i="0" u="none" strike="noStrike" kern="1200" dirty="0">
                          <a:solidFill>
                            <a:srgbClr val="2D2E83"/>
                          </a:solidFill>
                          <a:effectLst/>
                          <a:latin typeface="Calibri" panose="020F0502020204030204" pitchFamily="34" charset="0"/>
                          <a:ea typeface="+mn-ea"/>
                          <a:cs typeface="+mn-cs"/>
                        </a:rPr>
                        <a:t>8.  Varia</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l" rtl="0" eaLnBrk="1" fontAlgn="t" latinLnBrk="0" hangingPunct="1">
                        <a:spcBef>
                          <a:spcPts val="0"/>
                        </a:spcBef>
                        <a:spcAft>
                          <a:spcPts val="0"/>
                        </a:spcAft>
                      </a:pPr>
                      <a:endParaRPr lang="fr-FR" sz="1800" b="0" i="0" u="none" strike="noStrike">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l" rtl="0" eaLnBrk="1" fontAlgn="t" latinLnBrk="0" hangingPunct="1">
                        <a:spcBef>
                          <a:spcPts val="0"/>
                        </a:spcBef>
                        <a:spcAft>
                          <a:spcPts val="0"/>
                        </a:spcAft>
                      </a:pPr>
                      <a:endParaRPr lang="fr-FR" sz="1800" b="0" i="0" u="none" strike="noStrike" dirty="0">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tc>
                  <a:txBody>
                    <a:bodyPr/>
                    <a:lstStyle/>
                    <a:p>
                      <a:pPr marL="0" algn="l" rtl="0" eaLnBrk="1" fontAlgn="t" latinLnBrk="0" hangingPunct="1">
                        <a:spcBef>
                          <a:spcPts val="0"/>
                        </a:spcBef>
                        <a:spcAft>
                          <a:spcPts val="0"/>
                        </a:spcAft>
                      </a:pPr>
                      <a:endParaRPr lang="fr-FR" sz="1800" b="0" i="0" u="none" strike="noStrike" dirty="0">
                        <a:effectLst/>
                        <a:latin typeface="Arial" panose="020B060402020202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0"/>
                    </a:solidFill>
                  </a:tcPr>
                </a:tc>
                <a:extLst>
                  <a:ext uri="{0D108BD9-81ED-4DB2-BD59-A6C34878D82A}">
                    <a16:rowId xmlns:a16="http://schemas.microsoft.com/office/drawing/2014/main" val="86861976"/>
                  </a:ext>
                </a:extLst>
              </a:tr>
            </a:tbl>
          </a:graphicData>
        </a:graphic>
      </p:graphicFrame>
    </p:spTree>
    <p:extLst>
      <p:ext uri="{BB962C8B-B14F-4D97-AF65-F5344CB8AC3E}">
        <p14:creationId xmlns:p14="http://schemas.microsoft.com/office/powerpoint/2010/main" val="2326001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1855F4-9F8E-716E-6EAA-9F1CEDB91D70}"/>
              </a:ext>
            </a:extLst>
          </p:cNvPr>
          <p:cNvSpPr>
            <a:spLocks noGrp="1"/>
          </p:cNvSpPr>
          <p:nvPr>
            <p:ph type="title"/>
          </p:nvPr>
        </p:nvSpPr>
        <p:spPr/>
        <p:txBody>
          <a:bodyPr>
            <a:normAutofit fontScale="90000"/>
          </a:bodyPr>
          <a:lstStyle/>
          <a:p>
            <a:r>
              <a:rPr lang="fr-CA" dirty="0"/>
              <a:t>Objectifs de la rencontre</a:t>
            </a:r>
          </a:p>
        </p:txBody>
      </p:sp>
      <p:sp>
        <p:nvSpPr>
          <p:cNvPr id="3" name="Espace réservé du contenu 2">
            <a:extLst>
              <a:ext uri="{FF2B5EF4-FFF2-40B4-BE49-F238E27FC236}">
                <a16:creationId xmlns:a16="http://schemas.microsoft.com/office/drawing/2014/main" id="{5BA4BEED-0D4F-9A53-C1BC-C7CB66ED52E6}"/>
              </a:ext>
            </a:extLst>
          </p:cNvPr>
          <p:cNvSpPr>
            <a:spLocks noGrp="1"/>
          </p:cNvSpPr>
          <p:nvPr>
            <p:ph idx="1"/>
          </p:nvPr>
        </p:nvSpPr>
        <p:spPr/>
        <p:txBody>
          <a:bodyPr/>
          <a:lstStyle/>
          <a:p>
            <a:r>
              <a:rPr lang="fr-CA" dirty="0"/>
              <a:t>Convenir du mandat de la TQMI;</a:t>
            </a:r>
          </a:p>
          <a:p>
            <a:r>
              <a:rPr lang="fr-CA" dirty="0"/>
              <a:t>Déterminer les modalités de fonctionnement de la TQMI (ex. la mise en place de sous-comités de travail);</a:t>
            </a:r>
          </a:p>
          <a:p>
            <a:r>
              <a:rPr lang="fr-CA" dirty="0"/>
              <a:t>Informer les membres de l’état d’avancement des travaux entourant l’énumération et le dénombrement des personnes en situation d’itinérance à venir;</a:t>
            </a:r>
          </a:p>
          <a:p>
            <a:r>
              <a:rPr lang="fr-CA" dirty="0"/>
              <a:t>Faire état des travaux et des prochaines étapes de la mesure 14.1 du PAII sur les rôles et responsabilités en matière d’itinérance.</a:t>
            </a:r>
          </a:p>
          <a:p>
            <a:endParaRPr lang="fr-CA" dirty="0"/>
          </a:p>
          <a:p>
            <a:endParaRPr lang="fr-CA" dirty="0"/>
          </a:p>
        </p:txBody>
      </p:sp>
      <p:sp>
        <p:nvSpPr>
          <p:cNvPr id="4" name="Espace réservé du numéro de diapositive 3">
            <a:extLst>
              <a:ext uri="{FF2B5EF4-FFF2-40B4-BE49-F238E27FC236}">
                <a16:creationId xmlns:a16="http://schemas.microsoft.com/office/drawing/2014/main" id="{82615D1F-3504-194E-4487-9D0BE43B0258}"/>
              </a:ext>
            </a:extLst>
          </p:cNvPr>
          <p:cNvSpPr>
            <a:spLocks noGrp="1"/>
          </p:cNvSpPr>
          <p:nvPr>
            <p:ph type="sldNum" sz="quarter" idx="4"/>
          </p:nvPr>
        </p:nvSpPr>
        <p:spPr/>
        <p:txBody>
          <a:bodyPr/>
          <a:lstStyle/>
          <a:p>
            <a:fld id="{511EA75C-EC4C-4D33-ACF8-A8544E993E0B}" type="slidenum">
              <a:rPr lang="fr-CA" smtClean="0"/>
              <a:t>3</a:t>
            </a:fld>
            <a:endParaRPr lang="fr-CA"/>
          </a:p>
        </p:txBody>
      </p:sp>
    </p:spTree>
    <p:extLst>
      <p:ext uri="{BB962C8B-B14F-4D97-AF65-F5344CB8AC3E}">
        <p14:creationId xmlns:p14="http://schemas.microsoft.com/office/powerpoint/2010/main" val="3013325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620846-EF53-8DCC-C3EF-EA75C6C88474}"/>
              </a:ext>
            </a:extLst>
          </p:cNvPr>
          <p:cNvSpPr>
            <a:spLocks noGrp="1"/>
          </p:cNvSpPr>
          <p:nvPr>
            <p:ph type="title"/>
          </p:nvPr>
        </p:nvSpPr>
        <p:spPr/>
        <p:txBody>
          <a:bodyPr>
            <a:normAutofit fontScale="90000"/>
          </a:bodyPr>
          <a:lstStyle/>
          <a:p>
            <a:r>
              <a:rPr lang="fr-CA">
                <a:cs typeface="Calibri"/>
              </a:rPr>
              <a:t>Déclaration de réciprocité </a:t>
            </a:r>
            <a:endParaRPr lang="fr-CA"/>
          </a:p>
        </p:txBody>
      </p:sp>
      <p:sp>
        <p:nvSpPr>
          <p:cNvPr id="3" name="Espace réservé du contenu 2">
            <a:extLst>
              <a:ext uri="{FF2B5EF4-FFF2-40B4-BE49-F238E27FC236}">
                <a16:creationId xmlns:a16="http://schemas.microsoft.com/office/drawing/2014/main" id="{1CB75311-9B94-D753-A9ED-5AB23FA88A6A}"/>
              </a:ext>
            </a:extLst>
          </p:cNvPr>
          <p:cNvSpPr>
            <a:spLocks noGrp="1"/>
          </p:cNvSpPr>
          <p:nvPr>
            <p:ph idx="1"/>
          </p:nvPr>
        </p:nvSpPr>
        <p:spPr/>
        <p:txBody>
          <a:bodyPr vert="horz" lIns="91440" tIns="45720" rIns="91440" bIns="45720" rtlCol="0" anchor="t">
            <a:noAutofit/>
          </a:bodyPr>
          <a:lstStyle/>
          <a:p>
            <a:pPr marL="0" indent="0" algn="just">
              <a:buNone/>
            </a:pPr>
            <a:r>
              <a:rPr lang="fr-CA" sz="2400" dirty="0">
                <a:cs typeface="Times New Roman"/>
              </a:rPr>
              <a:t>Le gouvernement du Québec s’engage à : </a:t>
            </a:r>
            <a:endParaRPr lang="fr-FR" dirty="0"/>
          </a:p>
          <a:p>
            <a:pPr algn="just">
              <a:buClr>
                <a:srgbClr val="B8E6F2"/>
              </a:buClr>
            </a:pPr>
            <a:r>
              <a:rPr lang="fr-CA" sz="2400" b="1" dirty="0">
                <a:cs typeface="Times New Roman"/>
              </a:rPr>
              <a:t>Assumer un fort leadership</a:t>
            </a:r>
            <a:r>
              <a:rPr lang="fr-CA" sz="2400" dirty="0">
                <a:cs typeface="Times New Roman"/>
              </a:rPr>
              <a:t> dans la prévention et la réduction de l’itinérance.</a:t>
            </a:r>
          </a:p>
          <a:p>
            <a:pPr algn="just">
              <a:buClr>
                <a:srgbClr val="B8E6F2"/>
              </a:buClr>
            </a:pPr>
            <a:r>
              <a:rPr lang="fr-CA" sz="2400" b="1" dirty="0">
                <a:cs typeface="Times New Roman"/>
              </a:rPr>
              <a:t>Rehausser la coordination intersectorielle nationale et régionale</a:t>
            </a:r>
            <a:r>
              <a:rPr lang="fr-CA" sz="2400" dirty="0">
                <a:cs typeface="Times New Roman"/>
              </a:rPr>
              <a:t> en itinérance, en tenant compte des spécificités des territoires, de la vision de la Politique nationale de lutte à l’itinérance et d’une planification pour assurer sa mise en œuvre, en cohérence avec le continuum de services.</a:t>
            </a:r>
          </a:p>
          <a:p>
            <a:pPr algn="just">
              <a:buClr>
                <a:srgbClr val="B8E6F2"/>
              </a:buClr>
            </a:pPr>
            <a:r>
              <a:rPr lang="fr-CA" sz="2400" b="1" dirty="0">
                <a:cs typeface="Times New Roman"/>
              </a:rPr>
              <a:t>Mettre en place une instance nationale</a:t>
            </a:r>
            <a:r>
              <a:rPr lang="fr-CA" sz="2400" dirty="0">
                <a:cs typeface="Times New Roman"/>
              </a:rPr>
              <a:t>, </a:t>
            </a:r>
            <a:r>
              <a:rPr lang="fr-CA" sz="2400" b="1" dirty="0">
                <a:cs typeface="Times New Roman"/>
              </a:rPr>
              <a:t>la Table Québec-Municipalités en itinérance</a:t>
            </a:r>
            <a:r>
              <a:rPr lang="fr-CA" sz="2400" dirty="0">
                <a:cs typeface="Times New Roman"/>
              </a:rPr>
              <a:t>, visant à créer un partenariat privilégié entre le gouvernement du Québec et les gouvernements de proximité afin de favoriser la concertation, l’optimisation et la coordination de leurs actions pour prévenir et réduire l’itinérance, en respect des rôles et des responsabilités de chacun.</a:t>
            </a:r>
          </a:p>
          <a:p>
            <a:pPr algn="just">
              <a:buClr>
                <a:srgbClr val="B8E6F2"/>
              </a:buClr>
            </a:pPr>
            <a:endParaRPr lang="fr-CA" sz="2400" dirty="0">
              <a:cs typeface="Calibri"/>
            </a:endParaRPr>
          </a:p>
          <a:p>
            <a:pPr>
              <a:buClr>
                <a:srgbClr val="B8E6F2"/>
              </a:buClr>
            </a:pPr>
            <a:endParaRPr lang="fr-CA" dirty="0">
              <a:cs typeface="Calibri"/>
            </a:endParaRPr>
          </a:p>
        </p:txBody>
      </p:sp>
      <p:sp>
        <p:nvSpPr>
          <p:cNvPr id="4" name="Espace réservé du numéro de diapositive 3">
            <a:extLst>
              <a:ext uri="{FF2B5EF4-FFF2-40B4-BE49-F238E27FC236}">
                <a16:creationId xmlns:a16="http://schemas.microsoft.com/office/drawing/2014/main" id="{C25CB861-6A51-1439-F11D-2CD031ACCB16}"/>
              </a:ext>
            </a:extLst>
          </p:cNvPr>
          <p:cNvSpPr>
            <a:spLocks noGrp="1"/>
          </p:cNvSpPr>
          <p:nvPr>
            <p:ph type="sldNum" sz="quarter" idx="4"/>
          </p:nvPr>
        </p:nvSpPr>
        <p:spPr/>
        <p:txBody>
          <a:bodyPr/>
          <a:lstStyle/>
          <a:p>
            <a:fld id="{511EA75C-EC4C-4D33-ACF8-A8544E993E0B}" type="slidenum">
              <a:rPr lang="fr-CA" smtClean="0"/>
              <a:t>4</a:t>
            </a:fld>
            <a:endParaRPr lang="fr-CA"/>
          </a:p>
        </p:txBody>
      </p:sp>
    </p:spTree>
    <p:extLst>
      <p:ext uri="{BB962C8B-B14F-4D97-AF65-F5344CB8AC3E}">
        <p14:creationId xmlns:p14="http://schemas.microsoft.com/office/powerpoint/2010/main" val="560029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D13B1E-7DCD-40B3-A9B4-83DE311C760A}"/>
              </a:ext>
            </a:extLst>
          </p:cNvPr>
          <p:cNvSpPr>
            <a:spLocks noGrp="1"/>
          </p:cNvSpPr>
          <p:nvPr>
            <p:ph type="title"/>
          </p:nvPr>
        </p:nvSpPr>
        <p:spPr/>
        <p:txBody>
          <a:bodyPr>
            <a:normAutofit fontScale="90000"/>
          </a:bodyPr>
          <a:lstStyle/>
          <a:p>
            <a:r>
              <a:rPr lang="fr-CA">
                <a:ea typeface="Calibri"/>
                <a:cs typeface="Calibri"/>
              </a:rPr>
              <a:t>Déclaration de réciprocité </a:t>
            </a:r>
            <a:endParaRPr lang="fr-FR"/>
          </a:p>
        </p:txBody>
      </p:sp>
      <p:sp>
        <p:nvSpPr>
          <p:cNvPr id="3" name="Espace réservé du contenu 2">
            <a:extLst>
              <a:ext uri="{FF2B5EF4-FFF2-40B4-BE49-F238E27FC236}">
                <a16:creationId xmlns:a16="http://schemas.microsoft.com/office/drawing/2014/main" id="{B3012B17-4B6A-B84F-C886-1F952F698A22}"/>
              </a:ext>
            </a:extLst>
          </p:cNvPr>
          <p:cNvSpPr>
            <a:spLocks noGrp="1"/>
          </p:cNvSpPr>
          <p:nvPr>
            <p:ph idx="1"/>
          </p:nvPr>
        </p:nvSpPr>
        <p:spPr/>
        <p:txBody>
          <a:bodyPr vert="horz" lIns="91440" tIns="45720" rIns="91440" bIns="45720" rtlCol="0" anchor="t">
            <a:normAutofit fontScale="92500"/>
          </a:bodyPr>
          <a:lstStyle/>
          <a:p>
            <a:pPr marL="0" indent="0">
              <a:buNone/>
            </a:pPr>
            <a:r>
              <a:rPr lang="fr-CA" dirty="0">
                <a:ea typeface="+mn-lt"/>
                <a:cs typeface="+mn-lt"/>
              </a:rPr>
              <a:t>Ayant pour objectif d'agir conjointement et promptement en cette matière, et plus particulièrement dans un contexte caractérisé par une difficulté d'accès au logement, les gouvernements de proximité, par la voix de la FQM, de l'UMQ, de la Ville de Québec et de la Ville de Montréal, s'engagent à :  </a:t>
            </a:r>
          </a:p>
          <a:p>
            <a:pPr>
              <a:buClr>
                <a:srgbClr val="B8E6F2"/>
              </a:buClr>
            </a:pPr>
            <a:r>
              <a:rPr lang="fr-CA" b="1" dirty="0">
                <a:ea typeface="+mn-lt"/>
                <a:cs typeface="+mn-lt"/>
              </a:rPr>
              <a:t>Prendre part à l’instance nationale</a:t>
            </a:r>
            <a:r>
              <a:rPr lang="fr-CA" dirty="0">
                <a:ea typeface="+mn-lt"/>
                <a:cs typeface="+mn-lt"/>
              </a:rPr>
              <a:t> entre le gouvernement du Québec et les gouvernements de proximité en matière d’itinérance et s’impliquer dans la recherche et la mise en œuvre de solutions, dans le respect de leurs rôles et responsabilités.</a:t>
            </a:r>
          </a:p>
          <a:p>
            <a:pPr>
              <a:buClr>
                <a:srgbClr val="B8E6F2"/>
              </a:buClr>
            </a:pPr>
            <a:r>
              <a:rPr lang="fr-CA" b="1" dirty="0">
                <a:ea typeface="+mn-lt"/>
                <a:cs typeface="+mn-lt"/>
              </a:rPr>
              <a:t>Collaborer aux initiatives locales et régionales </a:t>
            </a:r>
            <a:r>
              <a:rPr lang="fr-CA" dirty="0">
                <a:ea typeface="+mn-lt"/>
                <a:cs typeface="+mn-lt"/>
              </a:rPr>
              <a:t>visant à favoriser la concertation, l’optimisation et la coordination des actions en matière de prévention et de réduction de l’itinérance.</a:t>
            </a:r>
            <a:endParaRPr lang="fr-CA" dirty="0">
              <a:ea typeface="Calibri"/>
              <a:cs typeface="Calibri"/>
            </a:endParaRPr>
          </a:p>
        </p:txBody>
      </p:sp>
      <p:sp>
        <p:nvSpPr>
          <p:cNvPr id="4" name="Espace réservé du numéro de diapositive 3">
            <a:extLst>
              <a:ext uri="{FF2B5EF4-FFF2-40B4-BE49-F238E27FC236}">
                <a16:creationId xmlns:a16="http://schemas.microsoft.com/office/drawing/2014/main" id="{02F60C89-2C34-F731-95E0-719CD40DBC24}"/>
              </a:ext>
            </a:extLst>
          </p:cNvPr>
          <p:cNvSpPr>
            <a:spLocks noGrp="1"/>
          </p:cNvSpPr>
          <p:nvPr>
            <p:ph type="sldNum" sz="quarter" idx="4"/>
          </p:nvPr>
        </p:nvSpPr>
        <p:spPr/>
        <p:txBody>
          <a:bodyPr/>
          <a:lstStyle/>
          <a:p>
            <a:fld id="{511EA75C-EC4C-4D33-ACF8-A8544E993E0B}" type="slidenum">
              <a:rPr lang="fr-CA" smtClean="0"/>
              <a:t>5</a:t>
            </a:fld>
            <a:endParaRPr lang="fr-CA"/>
          </a:p>
        </p:txBody>
      </p:sp>
    </p:spTree>
    <p:extLst>
      <p:ext uri="{BB962C8B-B14F-4D97-AF65-F5344CB8AC3E}">
        <p14:creationId xmlns:p14="http://schemas.microsoft.com/office/powerpoint/2010/main" val="3799725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88458-0430-27BB-9176-04F6DAEB8F3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3EEF225-59C3-0E11-0C3F-AB17FC8AB1B0}"/>
              </a:ext>
            </a:extLst>
          </p:cNvPr>
          <p:cNvSpPr>
            <a:spLocks noGrp="1"/>
          </p:cNvSpPr>
          <p:nvPr>
            <p:ph type="title"/>
          </p:nvPr>
        </p:nvSpPr>
        <p:spPr/>
        <p:txBody>
          <a:bodyPr>
            <a:normAutofit fontScale="90000"/>
          </a:bodyPr>
          <a:lstStyle/>
          <a:p>
            <a:r>
              <a:rPr lang="fr-CA">
                <a:cs typeface="Calibri"/>
              </a:rPr>
              <a:t>Mandat proposé pour la Table Québec-municipalités</a:t>
            </a:r>
          </a:p>
        </p:txBody>
      </p:sp>
      <p:sp>
        <p:nvSpPr>
          <p:cNvPr id="3" name="Espace réservé du contenu 2">
            <a:extLst>
              <a:ext uri="{FF2B5EF4-FFF2-40B4-BE49-F238E27FC236}">
                <a16:creationId xmlns:a16="http://schemas.microsoft.com/office/drawing/2014/main" id="{8C30F6AA-55A2-20E2-6089-5143E849229A}"/>
              </a:ext>
            </a:extLst>
          </p:cNvPr>
          <p:cNvSpPr>
            <a:spLocks noGrp="1"/>
          </p:cNvSpPr>
          <p:nvPr>
            <p:ph idx="1"/>
          </p:nvPr>
        </p:nvSpPr>
        <p:spPr>
          <a:xfrm>
            <a:off x="838200" y="1537301"/>
            <a:ext cx="10515600" cy="4806938"/>
          </a:xfrm>
        </p:spPr>
        <p:txBody>
          <a:bodyPr vert="horz" lIns="91440" tIns="45720" rIns="91440" bIns="45720" rtlCol="0" anchor="t">
            <a:noAutofit/>
          </a:bodyPr>
          <a:lstStyle/>
          <a:p>
            <a:pPr algn="just"/>
            <a:r>
              <a:rPr lang="fr-CA" sz="2400" dirty="0">
                <a:cs typeface="Calibri"/>
              </a:rPr>
              <a:t>Consulter les municipalités sur les enjeux qu’elles rencontrent en regard de cette problématique afin de susciter la concertation et leur participation dans la lutte à l’itinérance; </a:t>
            </a:r>
            <a:endParaRPr lang="fr-FR" sz="2400" dirty="0">
              <a:cs typeface="Calibri"/>
            </a:endParaRPr>
          </a:p>
          <a:p>
            <a:pPr algn="just"/>
            <a:r>
              <a:rPr lang="fr-CA" sz="2400" dirty="0">
                <a:cs typeface="Calibri"/>
              </a:rPr>
              <a:t>Faire un état de la situation de l’itinérance au Québec et sensibiliser tant les municipalités que les acteurs gouvernementaux sur certains enjeux liés directement à l’itinérance ou à d’autres problématiques associées;</a:t>
            </a:r>
          </a:p>
          <a:p>
            <a:pPr algn="just"/>
            <a:r>
              <a:rPr lang="fr-CA" sz="2400" dirty="0">
                <a:cs typeface="Calibri"/>
              </a:rPr>
              <a:t>Participer activement à la recherche de solutions et planifier leur mise en œuvre </a:t>
            </a:r>
            <a:r>
              <a:rPr lang="fr-CA" sz="2400" dirty="0">
                <a:solidFill>
                  <a:srgbClr val="FF0000"/>
                </a:solidFill>
                <a:cs typeface="Calibri"/>
              </a:rPr>
              <a:t>en fonction de l’urgence de la situation </a:t>
            </a:r>
            <a:r>
              <a:rPr lang="fr-CA" sz="2400" dirty="0">
                <a:cs typeface="Calibri"/>
              </a:rPr>
              <a:t>et leur suivi, en fonction des rôles et responsabilités de chacun;</a:t>
            </a:r>
          </a:p>
          <a:p>
            <a:pPr algn="just"/>
            <a:r>
              <a:rPr lang="fr-CA" sz="2400" dirty="0">
                <a:cs typeface="Calibri"/>
              </a:rPr>
              <a:t>Adapter les réponses aux nouvelles réalités;</a:t>
            </a:r>
            <a:r>
              <a:rPr lang="fr-CA" sz="2400" dirty="0">
                <a:solidFill>
                  <a:srgbClr val="FF0000"/>
                </a:solidFill>
                <a:cs typeface="Calibri"/>
              </a:rPr>
              <a:t>(Discuter des enjeux et bien les orienter pour la résolution)</a:t>
            </a:r>
            <a:endParaRPr lang="fr-CA" sz="2400" dirty="0">
              <a:cs typeface="Calibri"/>
            </a:endParaRPr>
          </a:p>
          <a:p>
            <a:pPr algn="just"/>
            <a:r>
              <a:rPr lang="fr-CA" sz="2400" dirty="0">
                <a:cs typeface="Calibri"/>
              </a:rPr>
              <a:t>Encourager et permettre l’innovation.</a:t>
            </a:r>
          </a:p>
          <a:p>
            <a:pPr algn="just"/>
            <a:endParaRPr lang="fr-CA" sz="2400" dirty="0">
              <a:cs typeface="Calibri"/>
            </a:endParaRPr>
          </a:p>
          <a:p>
            <a:pPr>
              <a:buClr>
                <a:srgbClr val="B8E6F2"/>
              </a:buClr>
            </a:pPr>
            <a:endParaRPr lang="fr-CA" dirty="0">
              <a:cs typeface="Calibri"/>
            </a:endParaRPr>
          </a:p>
        </p:txBody>
      </p:sp>
      <p:sp>
        <p:nvSpPr>
          <p:cNvPr id="4" name="Espace réservé du numéro de diapositive 3">
            <a:extLst>
              <a:ext uri="{FF2B5EF4-FFF2-40B4-BE49-F238E27FC236}">
                <a16:creationId xmlns:a16="http://schemas.microsoft.com/office/drawing/2014/main" id="{A16984C4-C76C-E90A-5A12-E488AF2883A2}"/>
              </a:ext>
            </a:extLst>
          </p:cNvPr>
          <p:cNvSpPr>
            <a:spLocks noGrp="1"/>
          </p:cNvSpPr>
          <p:nvPr>
            <p:ph type="sldNum" sz="quarter" idx="4"/>
          </p:nvPr>
        </p:nvSpPr>
        <p:spPr/>
        <p:txBody>
          <a:bodyPr/>
          <a:lstStyle/>
          <a:p>
            <a:fld id="{511EA75C-EC4C-4D33-ACF8-A8544E993E0B}" type="slidenum">
              <a:rPr lang="fr-CA" smtClean="0"/>
              <a:t>6</a:t>
            </a:fld>
            <a:endParaRPr lang="fr-CA"/>
          </a:p>
        </p:txBody>
      </p:sp>
    </p:spTree>
    <p:extLst>
      <p:ext uri="{BB962C8B-B14F-4D97-AF65-F5344CB8AC3E}">
        <p14:creationId xmlns:p14="http://schemas.microsoft.com/office/powerpoint/2010/main" val="1073347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3F59D-2E09-BE66-B522-ACD0A4E9B3D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EC11B16-45AB-6F24-3D71-80E50A9415B4}"/>
              </a:ext>
            </a:extLst>
          </p:cNvPr>
          <p:cNvSpPr>
            <a:spLocks noGrp="1"/>
          </p:cNvSpPr>
          <p:nvPr>
            <p:ph type="title"/>
          </p:nvPr>
        </p:nvSpPr>
        <p:spPr/>
        <p:txBody>
          <a:bodyPr>
            <a:normAutofit fontScale="90000"/>
          </a:bodyPr>
          <a:lstStyle/>
          <a:p>
            <a:r>
              <a:rPr lang="fr-CA">
                <a:cs typeface="Calibri"/>
              </a:rPr>
              <a:t>Trois objectifs</a:t>
            </a:r>
            <a:endParaRPr lang="fr-FR"/>
          </a:p>
        </p:txBody>
      </p:sp>
      <p:sp>
        <p:nvSpPr>
          <p:cNvPr id="3" name="Espace réservé du contenu 2">
            <a:extLst>
              <a:ext uri="{FF2B5EF4-FFF2-40B4-BE49-F238E27FC236}">
                <a16:creationId xmlns:a16="http://schemas.microsoft.com/office/drawing/2014/main" id="{031F8EA4-9F60-6B97-7D54-F3539079D00B}"/>
              </a:ext>
            </a:extLst>
          </p:cNvPr>
          <p:cNvSpPr>
            <a:spLocks noGrp="1"/>
          </p:cNvSpPr>
          <p:nvPr>
            <p:ph idx="1"/>
          </p:nvPr>
        </p:nvSpPr>
        <p:spPr>
          <a:xfrm>
            <a:off x="838200" y="1537301"/>
            <a:ext cx="10515600" cy="4351338"/>
          </a:xfrm>
        </p:spPr>
        <p:txBody>
          <a:bodyPr vert="horz" lIns="91440" tIns="45720" rIns="91440" bIns="45720" rtlCol="0" anchor="t">
            <a:noAutofit/>
          </a:bodyPr>
          <a:lstStyle/>
          <a:p>
            <a:pPr marL="0" indent="0" algn="just">
              <a:buNone/>
            </a:pPr>
            <a:r>
              <a:rPr lang="fr-CA" sz="2400" b="1" dirty="0">
                <a:latin typeface="Times New Roman"/>
                <a:cs typeface="Times New Roman"/>
              </a:rPr>
              <a:t>Objectif 1 :</a:t>
            </a:r>
            <a:r>
              <a:rPr lang="fr-CA" sz="2400" dirty="0">
                <a:latin typeface="Times New Roman"/>
                <a:cs typeface="Times New Roman"/>
              </a:rPr>
              <a:t> Développer une </a:t>
            </a:r>
            <a:r>
              <a:rPr lang="fr-CA" sz="2400" dirty="0">
                <a:highlight>
                  <a:srgbClr val="FFFF00"/>
                </a:highlight>
                <a:latin typeface="Times New Roman"/>
                <a:cs typeface="Times New Roman"/>
              </a:rPr>
              <a:t>lecture commune des grands enjeux </a:t>
            </a:r>
            <a:r>
              <a:rPr lang="fr-CA" sz="2400" dirty="0">
                <a:latin typeface="Times New Roman"/>
                <a:cs typeface="Times New Roman"/>
              </a:rPr>
              <a:t>en matière d’itinérance au Québec et des défis spécifiques rencontrés tant par les municipalités que par les personnes en situation d’itinérance et les autres citoyennes et citoyens</a:t>
            </a:r>
          </a:p>
          <a:p>
            <a:pPr algn="just">
              <a:buNone/>
            </a:pPr>
            <a:endParaRPr lang="fr-CA" sz="2000" dirty="0">
              <a:latin typeface="Times New Roman"/>
              <a:cs typeface="Times New Roman"/>
            </a:endParaRPr>
          </a:p>
          <a:p>
            <a:pPr algn="just">
              <a:buNone/>
            </a:pPr>
            <a:r>
              <a:rPr lang="fr-CA" sz="2000" dirty="0">
                <a:latin typeface="Times New Roman"/>
                <a:cs typeface="Times New Roman"/>
              </a:rPr>
              <a:t>Exemples de thématiques d'intérêt : </a:t>
            </a:r>
            <a:r>
              <a:rPr lang="fr-CA" sz="2000" dirty="0">
                <a:solidFill>
                  <a:srgbClr val="FF0000"/>
                </a:solidFill>
                <a:latin typeface="Times New Roman"/>
                <a:cs typeface="Times New Roman"/>
              </a:rPr>
              <a:t> </a:t>
            </a:r>
          </a:p>
          <a:p>
            <a:pPr algn="just">
              <a:buNone/>
            </a:pPr>
            <a:r>
              <a:rPr lang="fr-CA" sz="1600" dirty="0">
                <a:solidFill>
                  <a:srgbClr val="FF0000"/>
                </a:solidFill>
                <a:latin typeface="Times New Roman"/>
                <a:cs typeface="Times New Roman"/>
              </a:rPr>
              <a:t>	Capacité des organismes du milieu à répondre à la demande en matière d’itinérances</a:t>
            </a:r>
          </a:p>
          <a:p>
            <a:pPr algn="just">
              <a:buNone/>
            </a:pPr>
            <a:r>
              <a:rPr lang="fr-CA" sz="1600" dirty="0">
                <a:solidFill>
                  <a:srgbClr val="B8E6F2"/>
                </a:solidFill>
                <a:latin typeface="Arial"/>
                <a:cs typeface="Arial"/>
              </a:rPr>
              <a:t>•</a:t>
            </a:r>
            <a:r>
              <a:rPr lang="fr-CA" sz="1600" dirty="0">
                <a:latin typeface="Times New Roman"/>
                <a:cs typeface="Times New Roman"/>
              </a:rPr>
              <a:t>1.1 Définition des rôles et des responsabilités en matière d’itinérance -</a:t>
            </a:r>
            <a:r>
              <a:rPr lang="fr-CA" sz="1600" dirty="0">
                <a:solidFill>
                  <a:srgbClr val="FF0000"/>
                </a:solidFill>
                <a:latin typeface="Times New Roman"/>
                <a:cs typeface="Times New Roman"/>
              </a:rPr>
              <a:t>Zone de complémentarité</a:t>
            </a:r>
            <a:endParaRPr lang="fr-CA" dirty="0"/>
          </a:p>
          <a:p>
            <a:pPr algn="just">
              <a:buNone/>
            </a:pPr>
            <a:r>
              <a:rPr lang="fr-CA" sz="1600" dirty="0">
                <a:solidFill>
                  <a:srgbClr val="B8E6F2"/>
                </a:solidFill>
                <a:latin typeface="Arial"/>
                <a:cs typeface="Arial"/>
              </a:rPr>
              <a:t>•</a:t>
            </a:r>
            <a:r>
              <a:rPr lang="fr-CA" sz="1600" dirty="0">
                <a:latin typeface="Times New Roman"/>
                <a:cs typeface="Times New Roman"/>
              </a:rPr>
              <a:t>1.2 Campements des personnes en situation d’itinérance et installations sanitaires</a:t>
            </a:r>
            <a:endParaRPr lang="fr-CA" dirty="0"/>
          </a:p>
          <a:p>
            <a:pPr algn="just">
              <a:buNone/>
            </a:pPr>
            <a:r>
              <a:rPr lang="fr-CA" sz="1600" dirty="0">
                <a:solidFill>
                  <a:srgbClr val="B8E6F2"/>
                </a:solidFill>
                <a:latin typeface="Arial"/>
                <a:cs typeface="Arial"/>
              </a:rPr>
              <a:t>•</a:t>
            </a:r>
            <a:r>
              <a:rPr lang="fr-CA" sz="1600" dirty="0">
                <a:latin typeface="Times New Roman"/>
                <a:cs typeface="Times New Roman"/>
              </a:rPr>
              <a:t>1.3  Sécurité des personnes en situation d’itinérance  -</a:t>
            </a:r>
            <a:endParaRPr lang="fr-CA" dirty="0"/>
          </a:p>
          <a:p>
            <a:pPr algn="just">
              <a:buNone/>
            </a:pPr>
            <a:r>
              <a:rPr lang="fr-CA" sz="1600" dirty="0">
                <a:solidFill>
                  <a:srgbClr val="B8E6F2"/>
                </a:solidFill>
                <a:latin typeface="Arial"/>
                <a:cs typeface="Arial"/>
              </a:rPr>
              <a:t>•</a:t>
            </a:r>
            <a:r>
              <a:rPr lang="fr-CA" sz="1600" dirty="0">
                <a:latin typeface="Times New Roman"/>
                <a:cs typeface="Times New Roman"/>
              </a:rPr>
              <a:t>1.4 </a:t>
            </a:r>
            <a:r>
              <a:rPr lang="fr-CA" sz="1600" strike="sngStrike" dirty="0">
                <a:latin typeface="Times New Roman"/>
                <a:cs typeface="Times New Roman"/>
              </a:rPr>
              <a:t>Inclusion</a:t>
            </a:r>
            <a:r>
              <a:rPr lang="fr-CA" sz="1600" dirty="0">
                <a:latin typeface="Times New Roman"/>
                <a:cs typeface="Times New Roman"/>
              </a:rPr>
              <a:t> </a:t>
            </a:r>
            <a:r>
              <a:rPr lang="fr-CA" sz="1600" dirty="0">
                <a:solidFill>
                  <a:srgbClr val="FF0000"/>
                </a:solidFill>
                <a:latin typeface="Times New Roman"/>
                <a:cs typeface="Times New Roman"/>
              </a:rPr>
              <a:t>Cohabitation et acceptabilité </a:t>
            </a:r>
            <a:r>
              <a:rPr lang="fr-CA" sz="1600" dirty="0">
                <a:latin typeface="Times New Roman"/>
                <a:cs typeface="Times New Roman"/>
              </a:rPr>
              <a:t>des personnes en situation d’itinérance dans les espaces publics </a:t>
            </a:r>
            <a:r>
              <a:rPr lang="fr-CA" sz="1600" dirty="0">
                <a:solidFill>
                  <a:srgbClr val="FF0000"/>
                </a:solidFill>
                <a:latin typeface="Times New Roman"/>
                <a:cs typeface="Times New Roman"/>
              </a:rPr>
              <a:t>par les autres citoyens</a:t>
            </a:r>
            <a:r>
              <a:rPr lang="fr-CA" sz="1600" dirty="0">
                <a:latin typeface="Times New Roman"/>
                <a:cs typeface="Times New Roman"/>
              </a:rPr>
              <a:t> </a:t>
            </a:r>
            <a:r>
              <a:rPr lang="fr-CA" sz="1600" strike="sngStrike" dirty="0">
                <a:latin typeface="Times New Roman"/>
                <a:cs typeface="Times New Roman"/>
              </a:rPr>
              <a:t>municipaux (bibliothèques, parcs, etc.) </a:t>
            </a:r>
            <a:r>
              <a:rPr lang="fr-CA" sz="1600" dirty="0">
                <a:latin typeface="Times New Roman"/>
                <a:cs typeface="Times New Roman"/>
              </a:rPr>
              <a:t>et    activités de sensibilisation </a:t>
            </a:r>
            <a:r>
              <a:rPr lang="fr-CA" sz="1600" dirty="0">
                <a:solidFill>
                  <a:srgbClr val="FF0000"/>
                </a:solidFill>
                <a:latin typeface="Times New Roman"/>
                <a:cs typeface="Times New Roman"/>
              </a:rPr>
              <a:t>/</a:t>
            </a:r>
          </a:p>
          <a:p>
            <a:pPr algn="just">
              <a:buNone/>
            </a:pPr>
            <a:r>
              <a:rPr lang="fr-CA" sz="1600" dirty="0">
                <a:solidFill>
                  <a:srgbClr val="FF0000"/>
                </a:solidFill>
                <a:latin typeface="Times New Roman"/>
                <a:cs typeface="Times New Roman"/>
              </a:rPr>
              <a:t>1. Mieux comprendre les enjeux de l’accompagnement en fonction des réalités vécues </a:t>
            </a:r>
            <a:endParaRPr lang="fr-CA" dirty="0">
              <a:solidFill>
                <a:srgbClr val="FF0000"/>
              </a:solidFill>
            </a:endParaRPr>
          </a:p>
          <a:p>
            <a:pPr algn="just">
              <a:buNone/>
            </a:pPr>
            <a:r>
              <a:rPr lang="fr-CA" sz="1600" dirty="0">
                <a:solidFill>
                  <a:srgbClr val="B8E6F2"/>
                </a:solidFill>
                <a:latin typeface="Arial"/>
                <a:cs typeface="Arial"/>
              </a:rPr>
              <a:t>•</a:t>
            </a:r>
            <a:r>
              <a:rPr lang="fr-CA" sz="1600" dirty="0">
                <a:latin typeface="Times New Roman"/>
                <a:cs typeface="Times New Roman"/>
              </a:rPr>
              <a:t>1.5 Participation citoyenne des personnes en situation d’itinérance</a:t>
            </a:r>
          </a:p>
          <a:p>
            <a:pPr algn="just">
              <a:buNone/>
            </a:pPr>
            <a:r>
              <a:rPr lang="fr-CA" sz="1600" dirty="0">
                <a:solidFill>
                  <a:srgbClr val="FF0000"/>
                </a:solidFill>
                <a:latin typeface="Times New Roman"/>
                <a:cs typeface="Times New Roman"/>
              </a:rPr>
              <a:t>1.6 Disponibilité de services culturellement adaptés pour les personnes autochtones et les nouveaux arrivants</a:t>
            </a:r>
            <a:endParaRPr lang="fr-CA" dirty="0">
              <a:solidFill>
                <a:srgbClr val="FF0000"/>
              </a:solidFill>
            </a:endParaRPr>
          </a:p>
          <a:p>
            <a:pPr marL="0" indent="0" algn="just">
              <a:buNone/>
            </a:pPr>
            <a:endParaRPr lang="fr-CA" sz="2000" dirty="0">
              <a:latin typeface="Times New Roman"/>
              <a:cs typeface="Times New Roman"/>
            </a:endParaRPr>
          </a:p>
          <a:p>
            <a:pPr algn="just">
              <a:buClr>
                <a:srgbClr val="B8E6F2"/>
              </a:buClr>
            </a:pPr>
            <a:endParaRPr lang="fr-CA" sz="2400" dirty="0">
              <a:cs typeface="Calibri"/>
            </a:endParaRPr>
          </a:p>
          <a:p>
            <a:pPr>
              <a:buClr>
                <a:srgbClr val="B8E6F2"/>
              </a:buClr>
            </a:pPr>
            <a:endParaRPr lang="fr-CA" dirty="0">
              <a:cs typeface="Calibri"/>
            </a:endParaRPr>
          </a:p>
        </p:txBody>
      </p:sp>
      <p:sp>
        <p:nvSpPr>
          <p:cNvPr id="4" name="Espace réservé du numéro de diapositive 3">
            <a:extLst>
              <a:ext uri="{FF2B5EF4-FFF2-40B4-BE49-F238E27FC236}">
                <a16:creationId xmlns:a16="http://schemas.microsoft.com/office/drawing/2014/main" id="{2CD3F53B-DDF9-33B4-590E-F19B3685B75D}"/>
              </a:ext>
            </a:extLst>
          </p:cNvPr>
          <p:cNvSpPr>
            <a:spLocks noGrp="1"/>
          </p:cNvSpPr>
          <p:nvPr>
            <p:ph type="sldNum" sz="quarter" idx="4"/>
          </p:nvPr>
        </p:nvSpPr>
        <p:spPr/>
        <p:txBody>
          <a:bodyPr/>
          <a:lstStyle/>
          <a:p>
            <a:fld id="{511EA75C-EC4C-4D33-ACF8-A8544E993E0B}" type="slidenum">
              <a:rPr lang="fr-CA" smtClean="0"/>
              <a:t>7</a:t>
            </a:fld>
            <a:endParaRPr lang="fr-CA"/>
          </a:p>
        </p:txBody>
      </p:sp>
    </p:spTree>
    <p:extLst>
      <p:ext uri="{BB962C8B-B14F-4D97-AF65-F5344CB8AC3E}">
        <p14:creationId xmlns:p14="http://schemas.microsoft.com/office/powerpoint/2010/main" val="322504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2A205-AE0D-FF99-7121-E7707207D0E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124FE74-493F-381B-5E8F-A0415C94B0FB}"/>
              </a:ext>
            </a:extLst>
          </p:cNvPr>
          <p:cNvSpPr>
            <a:spLocks noGrp="1"/>
          </p:cNvSpPr>
          <p:nvPr>
            <p:ph type="title"/>
          </p:nvPr>
        </p:nvSpPr>
        <p:spPr/>
        <p:txBody>
          <a:bodyPr>
            <a:normAutofit fontScale="90000"/>
          </a:bodyPr>
          <a:lstStyle/>
          <a:p>
            <a:r>
              <a:rPr lang="fr-CA">
                <a:cs typeface="Calibri"/>
              </a:rPr>
              <a:t>Trois objectifs</a:t>
            </a:r>
            <a:endParaRPr lang="fr-FR"/>
          </a:p>
        </p:txBody>
      </p:sp>
      <p:sp>
        <p:nvSpPr>
          <p:cNvPr id="3" name="Espace réservé du contenu 2">
            <a:extLst>
              <a:ext uri="{FF2B5EF4-FFF2-40B4-BE49-F238E27FC236}">
                <a16:creationId xmlns:a16="http://schemas.microsoft.com/office/drawing/2014/main" id="{04AC5CC2-3DB6-25AC-7E40-C4D02F501940}"/>
              </a:ext>
            </a:extLst>
          </p:cNvPr>
          <p:cNvSpPr>
            <a:spLocks noGrp="1"/>
          </p:cNvSpPr>
          <p:nvPr>
            <p:ph idx="1"/>
          </p:nvPr>
        </p:nvSpPr>
        <p:spPr>
          <a:xfrm>
            <a:off x="838200" y="1537301"/>
            <a:ext cx="10515600" cy="4514454"/>
          </a:xfrm>
        </p:spPr>
        <p:txBody>
          <a:bodyPr vert="horz" lIns="91440" tIns="45720" rIns="91440" bIns="45720" rtlCol="0" anchor="t">
            <a:noAutofit/>
          </a:bodyPr>
          <a:lstStyle/>
          <a:p>
            <a:pPr marL="0" indent="0" algn="just">
              <a:buNone/>
            </a:pPr>
            <a:r>
              <a:rPr lang="fr-CA" sz="2400" b="1" dirty="0">
                <a:latin typeface="Times New Roman"/>
                <a:cs typeface="Times New Roman"/>
              </a:rPr>
              <a:t>Objectif 2 :</a:t>
            </a:r>
            <a:r>
              <a:rPr lang="fr-CA" sz="2400" dirty="0">
                <a:latin typeface="Times New Roman"/>
                <a:cs typeface="Times New Roman"/>
              </a:rPr>
              <a:t> Favoriser une meilleure coordination des actions inscrites dans le Plan d’action interministériel en itinérance 2021-2026 et une optimisation des ressources disponibles.</a:t>
            </a:r>
            <a:endParaRPr lang="fr-FR" dirty="0">
              <a:cs typeface="Calibri" panose="020F0502020204030204"/>
            </a:endParaRPr>
          </a:p>
          <a:p>
            <a:pPr algn="just">
              <a:buNone/>
            </a:pPr>
            <a:r>
              <a:rPr lang="fr-CA" sz="2400" dirty="0">
                <a:latin typeface="Times New Roman"/>
                <a:cs typeface="Times New Roman"/>
              </a:rPr>
              <a:t>Exemples de moyens :</a:t>
            </a:r>
            <a:endParaRPr lang="fr-CA" dirty="0"/>
          </a:p>
          <a:p>
            <a:pPr marL="342900" indent="-342900" algn="just"/>
            <a:r>
              <a:rPr lang="fr-CA" sz="2000" dirty="0">
                <a:latin typeface="Times New Roman"/>
                <a:cs typeface="Times New Roman"/>
              </a:rPr>
              <a:t>2.1 Participer activement aux coordinations intersectorielles en itinérance mises en place à l’échelle locale et régionale et animées par le réseau de la santé et des services sociaux et reconnaitre le leadership de ce dernier. </a:t>
            </a:r>
          </a:p>
          <a:p>
            <a:pPr marL="800100" lvl="1" indent="-342900" algn="just"/>
            <a:r>
              <a:rPr lang="fr-CA" sz="1600" dirty="0">
                <a:solidFill>
                  <a:srgbClr val="FF0000"/>
                </a:solidFill>
                <a:latin typeface="Times New Roman"/>
                <a:cs typeface="Times New Roman"/>
              </a:rPr>
              <a:t>Se donner les moyens de soutenir l’innovation et le partage des expériences à succès</a:t>
            </a:r>
          </a:p>
          <a:p>
            <a:pPr marL="342900" indent="-342900" algn="just"/>
            <a:r>
              <a:rPr lang="fr-CA" sz="2000" dirty="0">
                <a:latin typeface="Times New Roman"/>
                <a:cs typeface="Times New Roman"/>
              </a:rPr>
              <a:t>2.2 S’approprier les résultats obtenus dans le cadre tant du Plan d’action interministériel en itinérance que des plans d’action régionaux et communautaires intégrés qui en découlent.</a:t>
            </a:r>
          </a:p>
          <a:p>
            <a:pPr marL="342900" indent="-342900" algn="just"/>
            <a:r>
              <a:rPr lang="fr-CA" sz="2000" dirty="0">
                <a:latin typeface="Times New Roman"/>
                <a:cs typeface="Times New Roman"/>
              </a:rPr>
              <a:t>2.3 Identifier les besoins prioritaires et les actions à mettre en œuvre en vue de développer une planification pluriannuelle (incluant l’hébergement et le logement), en s’appuyant sur les analyses réalisées à l’échelle régionale.</a:t>
            </a:r>
          </a:p>
          <a:p>
            <a:pPr marL="342900" indent="-342900" algn="just"/>
            <a:r>
              <a:rPr lang="fr-CA" sz="2000" dirty="0">
                <a:solidFill>
                  <a:srgbClr val="FF0000"/>
                </a:solidFill>
                <a:latin typeface="Times New Roman"/>
                <a:cs typeface="Times New Roman"/>
              </a:rPr>
              <a:t>2.4 Coordination en matière d’accompagnement par le RSSS et les partenaires communautaires des personnes en situation d’itinérance</a:t>
            </a:r>
          </a:p>
          <a:p>
            <a:pPr marL="0" indent="0" algn="just">
              <a:buNone/>
            </a:pPr>
            <a:endParaRPr lang="fr-CA" sz="2400" dirty="0">
              <a:latin typeface="Times New Roman"/>
              <a:cs typeface="Times New Roman"/>
            </a:endParaRPr>
          </a:p>
          <a:p>
            <a:pPr algn="just">
              <a:buClr>
                <a:srgbClr val="B8E6F2"/>
              </a:buClr>
            </a:pPr>
            <a:endParaRPr lang="fr-CA" sz="2400" dirty="0">
              <a:cs typeface="Calibri"/>
            </a:endParaRPr>
          </a:p>
          <a:p>
            <a:pPr marL="0" indent="0">
              <a:buClr>
                <a:srgbClr val="B8E6F2"/>
              </a:buClr>
              <a:buNone/>
            </a:pPr>
            <a:endParaRPr lang="fr-CA" dirty="0">
              <a:cs typeface="Calibri"/>
            </a:endParaRPr>
          </a:p>
        </p:txBody>
      </p:sp>
      <p:sp>
        <p:nvSpPr>
          <p:cNvPr id="4" name="Espace réservé du numéro de diapositive 3">
            <a:extLst>
              <a:ext uri="{FF2B5EF4-FFF2-40B4-BE49-F238E27FC236}">
                <a16:creationId xmlns:a16="http://schemas.microsoft.com/office/drawing/2014/main" id="{57251079-728D-C667-33AD-2BF4C6C61740}"/>
              </a:ext>
            </a:extLst>
          </p:cNvPr>
          <p:cNvSpPr>
            <a:spLocks noGrp="1"/>
          </p:cNvSpPr>
          <p:nvPr>
            <p:ph type="sldNum" sz="quarter" idx="4"/>
          </p:nvPr>
        </p:nvSpPr>
        <p:spPr/>
        <p:txBody>
          <a:bodyPr/>
          <a:lstStyle/>
          <a:p>
            <a:fld id="{511EA75C-EC4C-4D33-ACF8-A8544E993E0B}" type="slidenum">
              <a:rPr lang="fr-CA" smtClean="0"/>
              <a:t>8</a:t>
            </a:fld>
            <a:endParaRPr lang="fr-CA"/>
          </a:p>
        </p:txBody>
      </p:sp>
    </p:spTree>
    <p:extLst>
      <p:ext uri="{BB962C8B-B14F-4D97-AF65-F5344CB8AC3E}">
        <p14:creationId xmlns:p14="http://schemas.microsoft.com/office/powerpoint/2010/main" val="234089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DEA3F7-0EF2-BC12-D196-5BAD4CCBB48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5A31DB7-F6A0-E165-A7A4-F0605940D6F4}"/>
              </a:ext>
            </a:extLst>
          </p:cNvPr>
          <p:cNvSpPr>
            <a:spLocks noGrp="1"/>
          </p:cNvSpPr>
          <p:nvPr>
            <p:ph type="title"/>
          </p:nvPr>
        </p:nvSpPr>
        <p:spPr/>
        <p:txBody>
          <a:bodyPr>
            <a:normAutofit fontScale="90000"/>
          </a:bodyPr>
          <a:lstStyle/>
          <a:p>
            <a:r>
              <a:rPr lang="fr-CA">
                <a:cs typeface="Calibri"/>
              </a:rPr>
              <a:t>Trois objectifs</a:t>
            </a:r>
            <a:endParaRPr lang="fr-FR"/>
          </a:p>
        </p:txBody>
      </p:sp>
      <p:sp>
        <p:nvSpPr>
          <p:cNvPr id="3" name="Espace réservé du contenu 2">
            <a:extLst>
              <a:ext uri="{FF2B5EF4-FFF2-40B4-BE49-F238E27FC236}">
                <a16:creationId xmlns:a16="http://schemas.microsoft.com/office/drawing/2014/main" id="{5A0727A7-7C29-D79F-BAC8-5DA6BE299348}"/>
              </a:ext>
            </a:extLst>
          </p:cNvPr>
          <p:cNvSpPr>
            <a:spLocks noGrp="1"/>
          </p:cNvSpPr>
          <p:nvPr>
            <p:ph idx="1"/>
          </p:nvPr>
        </p:nvSpPr>
        <p:spPr>
          <a:xfrm>
            <a:off x="838200" y="1537301"/>
            <a:ext cx="10515600" cy="4351338"/>
          </a:xfrm>
        </p:spPr>
        <p:txBody>
          <a:bodyPr vert="horz" lIns="91440" tIns="45720" rIns="91440" bIns="45720" rtlCol="0" anchor="t">
            <a:noAutofit/>
          </a:bodyPr>
          <a:lstStyle/>
          <a:p>
            <a:pPr marL="0" indent="0">
              <a:buNone/>
            </a:pPr>
            <a:r>
              <a:rPr lang="fr-CA" sz="2400" b="1" dirty="0">
                <a:latin typeface="Times New Roman"/>
                <a:cs typeface="Times New Roman"/>
              </a:rPr>
              <a:t>Objectif 3 :</a:t>
            </a:r>
            <a:r>
              <a:rPr lang="fr-CA" sz="2400" dirty="0">
                <a:latin typeface="Times New Roman"/>
                <a:cs typeface="Times New Roman"/>
              </a:rPr>
              <a:t> Participer à l’élaboration d’une stratégie québécoise sur les données en matière d’itinérance pour documenter les besoins et soutenir la prise de décision. </a:t>
            </a:r>
          </a:p>
          <a:p>
            <a:pPr>
              <a:buNone/>
            </a:pPr>
            <a:endParaRPr lang="fr-CA" sz="2400" dirty="0">
              <a:latin typeface="Times New Roman"/>
              <a:cs typeface="Times New Roman"/>
            </a:endParaRPr>
          </a:p>
          <a:p>
            <a:pPr marL="0" indent="0">
              <a:buNone/>
            </a:pPr>
            <a:r>
              <a:rPr lang="fr-CA" sz="2400" dirty="0">
                <a:latin typeface="Times New Roman"/>
                <a:cs typeface="Times New Roman"/>
              </a:rPr>
              <a:t>Exemples de moyens :</a:t>
            </a:r>
          </a:p>
          <a:p>
            <a:pPr>
              <a:buClr>
                <a:srgbClr val="B8E6F2"/>
              </a:buClr>
            </a:pPr>
            <a:r>
              <a:rPr lang="fr-CA" sz="2000" dirty="0">
                <a:latin typeface="Times New Roman"/>
                <a:cs typeface="Times New Roman"/>
              </a:rPr>
              <a:t>3.1 S’impliquer dans la planification des grands chantiers de collecte de données sur l’itinérance, en particulier dans les exercices de dénombrement des personnes en situation d’itinérance visible.</a:t>
            </a:r>
            <a:endParaRPr lang="fr-CA" dirty="0"/>
          </a:p>
          <a:p>
            <a:pPr>
              <a:buClr>
                <a:srgbClr val="B8E6F2"/>
              </a:buClr>
            </a:pPr>
            <a:r>
              <a:rPr lang="fr-CA" sz="2000" dirty="0">
                <a:latin typeface="Times New Roman"/>
                <a:cs typeface="Times New Roman"/>
              </a:rPr>
              <a:t>3.2 Alimenter le contenu du Troisième portrait de l’itinérance au Québec en documentant certains besoins prioritaires de connaissances en matière d’itinérance et participer à des rencontres de consultation.</a:t>
            </a:r>
          </a:p>
          <a:p>
            <a:pPr>
              <a:buClr>
                <a:srgbClr val="B8E6F2"/>
              </a:buClr>
            </a:pPr>
            <a:r>
              <a:rPr lang="fr-CA" sz="2000" dirty="0">
                <a:solidFill>
                  <a:srgbClr val="FF0000"/>
                </a:solidFill>
                <a:latin typeface="Times New Roman"/>
                <a:cs typeface="Times New Roman"/>
              </a:rPr>
              <a:t>3.3 Identifier les  moyens prometteurs pour avoir une collecte d’information plus régulièrement/ prévisibilité </a:t>
            </a:r>
          </a:p>
          <a:p>
            <a:pPr>
              <a:buClr>
                <a:srgbClr val="B8E6F2"/>
              </a:buClr>
            </a:pPr>
            <a:endParaRPr lang="fr-CA" dirty="0"/>
          </a:p>
          <a:p>
            <a:pPr>
              <a:buClr>
                <a:srgbClr val="B8E6F2"/>
              </a:buClr>
            </a:pPr>
            <a:endParaRPr lang="fr-CA" sz="2000" dirty="0">
              <a:latin typeface="Times New Roman"/>
              <a:cs typeface="Times New Roman"/>
            </a:endParaRPr>
          </a:p>
          <a:p>
            <a:pPr marL="342900" indent="-342900">
              <a:buClr>
                <a:srgbClr val="B8E6F2"/>
              </a:buClr>
            </a:pPr>
            <a:endParaRPr lang="fr-CA" sz="2000" dirty="0">
              <a:latin typeface="Times New Roman"/>
              <a:cs typeface="Times New Roman"/>
            </a:endParaRPr>
          </a:p>
          <a:p>
            <a:pPr algn="just">
              <a:buNone/>
            </a:pPr>
            <a:endParaRPr lang="fr-CA" sz="2400" dirty="0">
              <a:latin typeface="Times New Roman"/>
              <a:cs typeface="Times New Roman"/>
            </a:endParaRPr>
          </a:p>
          <a:p>
            <a:pPr algn="just">
              <a:buClr>
                <a:srgbClr val="B8E6F2"/>
              </a:buClr>
            </a:pPr>
            <a:endParaRPr lang="fr-CA" sz="2400" dirty="0">
              <a:cs typeface="Calibri"/>
            </a:endParaRPr>
          </a:p>
          <a:p>
            <a:pPr>
              <a:buClr>
                <a:srgbClr val="B8E6F2"/>
              </a:buClr>
            </a:pPr>
            <a:endParaRPr lang="fr-CA" dirty="0">
              <a:cs typeface="Calibri"/>
            </a:endParaRPr>
          </a:p>
        </p:txBody>
      </p:sp>
      <p:sp>
        <p:nvSpPr>
          <p:cNvPr id="4" name="Espace réservé du numéro de diapositive 3">
            <a:extLst>
              <a:ext uri="{FF2B5EF4-FFF2-40B4-BE49-F238E27FC236}">
                <a16:creationId xmlns:a16="http://schemas.microsoft.com/office/drawing/2014/main" id="{16A6BFDB-F502-4364-2778-052B71C049A3}"/>
              </a:ext>
            </a:extLst>
          </p:cNvPr>
          <p:cNvSpPr>
            <a:spLocks noGrp="1"/>
          </p:cNvSpPr>
          <p:nvPr>
            <p:ph type="sldNum" sz="quarter" idx="4"/>
          </p:nvPr>
        </p:nvSpPr>
        <p:spPr/>
        <p:txBody>
          <a:bodyPr/>
          <a:lstStyle/>
          <a:p>
            <a:fld id="{511EA75C-EC4C-4D33-ACF8-A8544E993E0B}" type="slidenum">
              <a:rPr lang="fr-CA" smtClean="0"/>
              <a:t>9</a:t>
            </a:fld>
            <a:endParaRPr lang="fr-CA"/>
          </a:p>
        </p:txBody>
      </p:sp>
    </p:spTree>
    <p:extLst>
      <p:ext uri="{BB962C8B-B14F-4D97-AF65-F5344CB8AC3E}">
        <p14:creationId xmlns:p14="http://schemas.microsoft.com/office/powerpoint/2010/main" val="16907568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7"/>
</p:tagLst>
</file>

<file path=ppt/tags/tag2.xml><?xml version="1.0" encoding="utf-8"?>
<p:tagLst xmlns:a="http://schemas.openxmlformats.org/drawingml/2006/main" xmlns:r="http://schemas.openxmlformats.org/officeDocument/2006/relationships" xmlns:p="http://schemas.openxmlformats.org/presentationml/2006/main">
  <p:tag name="NUM" val="8"/>
</p:tagLst>
</file>

<file path=ppt/theme/theme1.xml><?xml version="1.0" encoding="utf-8"?>
<a:theme xmlns:a="http://schemas.openxmlformats.org/drawingml/2006/main" name="Thème Office">
  <a:themeElements>
    <a:clrScheme name="Personnalisé 10">
      <a:dk1>
        <a:srgbClr val="2D2E83"/>
      </a:dk1>
      <a:lt1>
        <a:sysClr val="window" lastClr="FFFFFF"/>
      </a:lt1>
      <a:dk2>
        <a:srgbClr val="38A7DE"/>
      </a:dk2>
      <a:lt2>
        <a:srgbClr val="BDE3F2"/>
      </a:lt2>
      <a:accent1>
        <a:srgbClr val="005DA1"/>
      </a:accent1>
      <a:accent2>
        <a:srgbClr val="3B85C4"/>
      </a:accent2>
      <a:accent3>
        <a:srgbClr val="4DC0DF"/>
      </a:accent3>
      <a:accent4>
        <a:srgbClr val="2FB7C2"/>
      </a:accent4>
      <a:accent5>
        <a:srgbClr val="2FB7C2"/>
      </a:accent5>
      <a:accent6>
        <a:srgbClr val="F7F109"/>
      </a:accent6>
      <a:hlink>
        <a:srgbClr val="0000FF"/>
      </a:hlink>
      <a:folHlink>
        <a:srgbClr val="002060"/>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b5b66cf-8d3f-419f-888f-f87a99ab2dfc" xsi:nil="true"/>
    <lcf76f155ced4ddcb4097134ff3c332f xmlns="7d5f9022-a354-4918-99a5-a617ff99c1f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AA272F4C90D4648A44910E5A6905C19" ma:contentTypeVersion="11" ma:contentTypeDescription="Crée un document." ma:contentTypeScope="" ma:versionID="d1b15e1d2bcde4e1611e90a2b79feded">
  <xsd:schema xmlns:xsd="http://www.w3.org/2001/XMLSchema" xmlns:xs="http://www.w3.org/2001/XMLSchema" xmlns:p="http://schemas.microsoft.com/office/2006/metadata/properties" xmlns:ns2="7d5f9022-a354-4918-99a5-a617ff99c1f4" xmlns:ns3="4b5b66cf-8d3f-419f-888f-f87a99ab2dfc" targetNamespace="http://schemas.microsoft.com/office/2006/metadata/properties" ma:root="true" ma:fieldsID="5cab624687ebe966059e7355fe4c170e" ns2:_="" ns3:_="">
    <xsd:import namespace="7d5f9022-a354-4918-99a5-a617ff99c1f4"/>
    <xsd:import namespace="4b5b66cf-8d3f-419f-888f-f87a99ab2df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5f9022-a354-4918-99a5-a617ff99c1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alises d’images" ma:readOnly="false" ma:fieldId="{5cf76f15-5ced-4ddc-b409-7134ff3c332f}" ma:taxonomyMulti="true" ma:sspId="5f36f5b6-25c8-44c5-8248-31c62e9a45c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b5b66cf-8d3f-419f-888f-f87a99ab2df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632146a-2933-4bfa-a9cb-973667e1faf2}" ma:internalName="TaxCatchAll" ma:showField="CatchAllData" ma:web="4b5b66cf-8d3f-419f-888f-f87a99ab2d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A487B94-DC9F-46DE-94B8-F0008A3A48A6}">
  <ds:schemaRefs>
    <ds:schemaRef ds:uri="84d68573-b036-4b17-aed1-a7756a1ac5c7"/>
    <ds:schemaRef ds:uri="b7f2f355-02f5-49dd-9ac6-33be0511f686"/>
    <ds:schemaRef ds:uri="c5226ab3-317c-4438-99a0-be4335fbc9c7"/>
    <ds:schemaRef ds:uri="def2a22c-bb08-4b4f-abc7-66be8c92889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9EB2E06-A988-407B-92EF-BCE40A8AC325}">
  <ds:schemaRefs>
    <ds:schemaRef ds:uri="http://schemas.microsoft.com/sharepoint/v3/contenttype/forms"/>
  </ds:schemaRefs>
</ds:datastoreItem>
</file>

<file path=customXml/itemProps3.xml><?xml version="1.0" encoding="utf-8"?>
<ds:datastoreItem xmlns:ds="http://schemas.openxmlformats.org/officeDocument/2006/customXml" ds:itemID="{B7088B50-007F-4DFB-997A-0182FB6539F7}"/>
</file>

<file path=docProps/app.xml><?xml version="1.0" encoding="utf-8"?>
<Properties xmlns="http://schemas.openxmlformats.org/officeDocument/2006/extended-properties" xmlns:vt="http://schemas.openxmlformats.org/officeDocument/2006/docPropsVTypes">
  <Template>Office Theme</Template>
  <TotalTime>253</TotalTime>
  <Words>1732</Words>
  <Application>Microsoft Office PowerPoint</Application>
  <PresentationFormat>Grand écran</PresentationFormat>
  <Paragraphs>154</Paragraphs>
  <Slides>17</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17</vt:i4>
      </vt:variant>
    </vt:vector>
  </HeadingPairs>
  <TitlesOfParts>
    <vt:vector size="23" baseType="lpstr">
      <vt:lpstr>Arial</vt:lpstr>
      <vt:lpstr>Calibri</vt:lpstr>
      <vt:lpstr>Calibri </vt:lpstr>
      <vt:lpstr>Calibri Light</vt:lpstr>
      <vt:lpstr>Times New Roman</vt:lpstr>
      <vt:lpstr>Thème Office</vt:lpstr>
      <vt:lpstr>  Table Québec-municipalités en itinérance</vt:lpstr>
      <vt:lpstr>Proposition d'ordre du jour </vt:lpstr>
      <vt:lpstr>Objectifs de la rencontre</vt:lpstr>
      <vt:lpstr>Déclaration de réciprocité </vt:lpstr>
      <vt:lpstr>Déclaration de réciprocité </vt:lpstr>
      <vt:lpstr>Mandat proposé pour la Table Québec-municipalités</vt:lpstr>
      <vt:lpstr>Trois objectifs</vt:lpstr>
      <vt:lpstr>Trois objectifs</vt:lpstr>
      <vt:lpstr>Trois objectifs</vt:lpstr>
      <vt:lpstr>Fonctionnement</vt:lpstr>
      <vt:lpstr>Composition</vt:lpstr>
      <vt:lpstr>Énumération/Dénombrement</vt:lpstr>
      <vt:lpstr>Énumération de l’itinérance hébergée</vt:lpstr>
      <vt:lpstr>Énumération de l’itinérance hébergée</vt:lpstr>
      <vt:lpstr>Énumération de l’itinérance hébergée</vt:lpstr>
      <vt:lpstr>Énumération de l’itinérance hébergée</vt:lpstr>
      <vt:lpstr>Mesure 14.1 : Rôles et responsabilités</vt:lpstr>
    </vt:vector>
  </TitlesOfParts>
  <Company>Ministère du Conseil exécutif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Sandoval, Claudia</dc:creator>
  <cp:lastModifiedBy>Caroline de Pokomandy-Morin</cp:lastModifiedBy>
  <cp:revision>5</cp:revision>
  <dcterms:created xsi:type="dcterms:W3CDTF">2019-04-02T14:08:11Z</dcterms:created>
  <dcterms:modified xsi:type="dcterms:W3CDTF">2024-03-07T20:06:28Z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a7d8d5d-78e2-4a62-9fcd-016eb5e4c57c_Enabled">
    <vt:lpwstr>true</vt:lpwstr>
  </property>
  <property fmtid="{D5CDD505-2E9C-101B-9397-08002B2CF9AE}" pid="3" name="MSIP_Label_6a7d8d5d-78e2-4a62-9fcd-016eb5e4c57c_SetDate">
    <vt:lpwstr>2021-11-02T18:32:48Z</vt:lpwstr>
  </property>
  <property fmtid="{D5CDD505-2E9C-101B-9397-08002B2CF9AE}" pid="4" name="MSIP_Label_6a7d8d5d-78e2-4a62-9fcd-016eb5e4c57c_Method">
    <vt:lpwstr>Standard</vt:lpwstr>
  </property>
  <property fmtid="{D5CDD505-2E9C-101B-9397-08002B2CF9AE}" pid="5" name="MSIP_Label_6a7d8d5d-78e2-4a62-9fcd-016eb5e4c57c_Name">
    <vt:lpwstr>Général</vt:lpwstr>
  </property>
  <property fmtid="{D5CDD505-2E9C-101B-9397-08002B2CF9AE}" pid="6" name="MSIP_Label_6a7d8d5d-78e2-4a62-9fcd-016eb5e4c57c_SiteId">
    <vt:lpwstr>06e1fe28-5f8b-4075-bf6c-ae24be1a7992</vt:lpwstr>
  </property>
  <property fmtid="{D5CDD505-2E9C-101B-9397-08002B2CF9AE}" pid="7" name="MSIP_Label_6a7d8d5d-78e2-4a62-9fcd-016eb5e4c57c_ActionId">
    <vt:lpwstr>a84a5e7e-9b99-4ced-a718-b26bd5175c63</vt:lpwstr>
  </property>
  <property fmtid="{D5CDD505-2E9C-101B-9397-08002B2CF9AE}" pid="8" name="MSIP_Label_6a7d8d5d-78e2-4a62-9fcd-016eb5e4c57c_ContentBits">
    <vt:lpwstr>0</vt:lpwstr>
  </property>
  <property fmtid="{D5CDD505-2E9C-101B-9397-08002B2CF9AE}" pid="9" name="ContentTypeId">
    <vt:lpwstr>0x010100DAA272F4C90D4648A44910E5A6905C19</vt:lpwstr>
  </property>
  <property fmtid="{D5CDD505-2E9C-101B-9397-08002B2CF9AE}" pid="10" name="MediaServiceImageTags">
    <vt:lpwstr/>
  </property>
  <property fmtid="{D5CDD505-2E9C-101B-9397-08002B2CF9AE}" pid="11" name="Order">
    <vt:r8>5524700</vt:r8>
  </property>
  <property fmtid="{D5CDD505-2E9C-101B-9397-08002B2CF9AE}" pid="12" name="xd_Signature">
    <vt:bool>false</vt:bool>
  </property>
  <property fmtid="{D5CDD505-2E9C-101B-9397-08002B2CF9AE}" pid="13" name="xd_ProgID">
    <vt:lpwstr/>
  </property>
  <property fmtid="{D5CDD505-2E9C-101B-9397-08002B2CF9AE}" pid="14" name="_SourceUrl">
    <vt:lpwstr/>
  </property>
  <property fmtid="{D5CDD505-2E9C-101B-9397-08002B2CF9AE}" pid="15" name="_SharedFileIndex">
    <vt:lpwstr/>
  </property>
  <property fmtid="{D5CDD505-2E9C-101B-9397-08002B2CF9AE}" pid="16" name="ComplianceAssetId">
    <vt:lpwstr/>
  </property>
  <property fmtid="{D5CDD505-2E9C-101B-9397-08002B2CF9AE}" pid="17" name="TemplateUrl">
    <vt:lpwstr/>
  </property>
  <property fmtid="{D5CDD505-2E9C-101B-9397-08002B2CF9AE}" pid="18" name="_ExtendedDescription">
    <vt:lpwstr/>
  </property>
  <property fmtid="{D5CDD505-2E9C-101B-9397-08002B2CF9AE}" pid="19" name="TriggerFlowInfo">
    <vt:lpwstr/>
  </property>
</Properties>
</file>